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Thin"/>
      <p:regular r:id="rId48"/>
      <p:bold r:id="rId49"/>
      <p:italic r:id="rId50"/>
      <p:boldItalic r:id="rId51"/>
    </p:embeddedFont>
    <p:embeddedFont>
      <p:font typeface="Roboto Mono Medium"/>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Roboto Light"/>
      <p:regular r:id="rId64"/>
      <p:bold r:id="rId65"/>
      <p:italic r:id="rId66"/>
      <p:boldItalic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regular.fntdata"/><Relationship Id="rId47" Type="http://schemas.openxmlformats.org/officeDocument/2006/relationships/slide" Target="slides/slide42.xml"/><Relationship Id="rId49" Type="http://schemas.openxmlformats.org/officeDocument/2006/relationships/font" Target="fonts/RobotoThin-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RobotoLigh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RobotoLight-italic.fntdata"/><Relationship Id="rId21" Type="http://schemas.openxmlformats.org/officeDocument/2006/relationships/slide" Target="slides/slide16.xml"/><Relationship Id="rId65" Type="http://schemas.openxmlformats.org/officeDocument/2006/relationships/font" Target="fonts/RobotoLight-bold.fntdata"/><Relationship Id="rId24" Type="http://schemas.openxmlformats.org/officeDocument/2006/relationships/slide" Target="slides/slide19.xml"/><Relationship Id="rId68" Type="http://schemas.openxmlformats.org/officeDocument/2006/relationships/font" Target="fonts/RobotoMono-regular.fntdata"/><Relationship Id="rId23" Type="http://schemas.openxmlformats.org/officeDocument/2006/relationships/slide" Target="slides/slide18.xml"/><Relationship Id="rId67" Type="http://schemas.openxmlformats.org/officeDocument/2006/relationships/font" Target="fonts/RobotoLigh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RobotoMonoMedium-bold.fntdata"/><Relationship Id="rId52" Type="http://schemas.openxmlformats.org/officeDocument/2006/relationships/font" Target="fonts/RobotoMonoMedium-regular.fntdata"/><Relationship Id="rId11" Type="http://schemas.openxmlformats.org/officeDocument/2006/relationships/slide" Target="slides/slide6.xml"/><Relationship Id="rId55" Type="http://schemas.openxmlformats.org/officeDocument/2006/relationships/font" Target="fonts/RobotoMonoMedium-boldItalic.fntdata"/><Relationship Id="rId10" Type="http://schemas.openxmlformats.org/officeDocument/2006/relationships/slide" Target="slides/slide5.xml"/><Relationship Id="rId54" Type="http://schemas.openxmlformats.org/officeDocument/2006/relationships/font" Target="fonts/RobotoMonoMedium-italic.fntdata"/><Relationship Id="rId13" Type="http://schemas.openxmlformats.org/officeDocument/2006/relationships/slide" Target="slides/slide8.xml"/><Relationship Id="rId57" Type="http://schemas.openxmlformats.org/officeDocument/2006/relationships/font" Target="fonts/RobotoMedium-bold.fntdata"/><Relationship Id="rId12" Type="http://schemas.openxmlformats.org/officeDocument/2006/relationships/slide" Target="slides/slide7.xml"/><Relationship Id="rId56" Type="http://schemas.openxmlformats.org/officeDocument/2006/relationships/font" Target="fonts/RobotoMedium-regular.fntdata"/><Relationship Id="rId15" Type="http://schemas.openxmlformats.org/officeDocument/2006/relationships/slide" Target="slides/slide10.xml"/><Relationship Id="rId59" Type="http://schemas.openxmlformats.org/officeDocument/2006/relationships/font" Target="fonts/RobotoMedium-boldItalic.fntdata"/><Relationship Id="rId14" Type="http://schemas.openxmlformats.org/officeDocument/2006/relationships/slide" Target="slides/slide9.xml"/><Relationship Id="rId58" Type="http://schemas.openxmlformats.org/officeDocument/2006/relationships/font" Target="fonts/Robot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6ca8813b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6ca8813b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5c97e883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c97e883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51398d4fe7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1398d4fe7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51398d4fe7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1398d4fe7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5c97e883c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c97e883c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c97e883c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c97e883c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c97e883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c97e883c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5c97e883c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5c97e883c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1398d4fe7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1398d4fe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1398d4fe7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1398d4fe7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c97e883c6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c97e883c6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51398d4fe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51398d4fe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1398d4fe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1398d4fe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7" name="Shape 1277"/>
        <p:cNvGrpSpPr/>
        <p:nvPr/>
      </p:nvGrpSpPr>
      <p:grpSpPr>
        <a:xfrm>
          <a:off x="0" y="0"/>
          <a:ext cx="0" cy="0"/>
          <a:chOff x="0" y="0"/>
          <a:chExt cx="0" cy="0"/>
        </a:xfrm>
      </p:grpSpPr>
      <p:sp>
        <p:nvSpPr>
          <p:cNvPr id="1278" name="Google Shape;1278;g51398d4fe7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51398d4fe7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5c97e883c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c97e883c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51398d4fe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51398d4fe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Google Shape;1298;g5c97e883c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5c97e883c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c97e883c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c97e883c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c97e883c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5c97e883c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5c97e883c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5c97e883c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1398d4fe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1398d4fe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65765098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65765098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6" name="Shape 1336"/>
        <p:cNvGrpSpPr/>
        <p:nvPr/>
      </p:nvGrpSpPr>
      <p:grpSpPr>
        <a:xfrm>
          <a:off x="0" y="0"/>
          <a:ext cx="0" cy="0"/>
          <a:chOff x="0" y="0"/>
          <a:chExt cx="0" cy="0"/>
        </a:xfrm>
      </p:grpSpPr>
      <p:sp>
        <p:nvSpPr>
          <p:cNvPr id="1337" name="Google Shape;1337;g56576509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56576509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1398d4fe7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1398d4fe7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g51398d4fe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1398d4fe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g51398d4fe7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51398d4fe7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1398d4fe7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1398d4fe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c9b0fd9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c9b0fd9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7" name="Shape 1377"/>
        <p:cNvGrpSpPr/>
        <p:nvPr/>
      </p:nvGrpSpPr>
      <p:grpSpPr>
        <a:xfrm>
          <a:off x="0" y="0"/>
          <a:ext cx="0" cy="0"/>
          <a:chOff x="0" y="0"/>
          <a:chExt cx="0" cy="0"/>
        </a:xfrm>
      </p:grpSpPr>
      <p:sp>
        <p:nvSpPr>
          <p:cNvPr id="1378" name="Google Shape;1378;g51398d4fe7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51398d4fe7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5c9b0fd9e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5c9b0fd9e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51398d4fe7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1398d4fe7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c9b0fd9ed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c9b0fd9e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1398d4fe7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1398d4fe7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1398d4fe7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1398d4fe7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1398d4fe7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1398d4fe7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c9b0fd9e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c9b0fd9e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c9b0fd9ed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c9b0fd9e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c9b0fd9ed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5c9b0fd9e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c9b0fd9ed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c9b0fd9ed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6ca8813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6ca8813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6.png"/><Relationship Id="rId4" Type="http://schemas.openxmlformats.org/officeDocument/2006/relationships/image" Target="../media/image9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6.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4.png"/><Relationship Id="rId4" Type="http://schemas.openxmlformats.org/officeDocument/2006/relationships/image" Target="../media/image9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41.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9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3.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43.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74.png"/><Relationship Id="rId4" Type="http://schemas.openxmlformats.org/officeDocument/2006/relationships/image" Target="../media/image49.png"/><Relationship Id="rId5" Type="http://schemas.openxmlformats.org/officeDocument/2006/relationships/image" Target="../media/image48.png"/><Relationship Id="rId6" Type="http://schemas.openxmlformats.org/officeDocument/2006/relationships/image" Target="../media/image50.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7.png"/><Relationship Id="rId8" Type="http://schemas.openxmlformats.org/officeDocument/2006/relationships/image" Target="../media/image6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69.png"/><Relationship Id="rId4" Type="http://schemas.openxmlformats.org/officeDocument/2006/relationships/image" Target="../media/image61.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79.png"/><Relationship Id="rId8" Type="http://schemas.openxmlformats.org/officeDocument/2006/relationships/image" Target="../media/image7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85.png"/><Relationship Id="rId4" Type="http://schemas.openxmlformats.org/officeDocument/2006/relationships/image" Target="../media/image88.png"/><Relationship Id="rId9" Type="http://schemas.openxmlformats.org/officeDocument/2006/relationships/image" Target="../media/image94.png"/><Relationship Id="rId5" Type="http://schemas.openxmlformats.org/officeDocument/2006/relationships/image" Target="../media/image80.png"/><Relationship Id="rId6" Type="http://schemas.openxmlformats.org/officeDocument/2006/relationships/image" Target="../media/image84.png"/><Relationship Id="rId7" Type="http://schemas.openxmlformats.org/officeDocument/2006/relationships/image" Target="../media/image76.png"/><Relationship Id="rId8" Type="http://schemas.openxmlformats.org/officeDocument/2006/relationships/image" Target="../media/image7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2.png"/><Relationship Id="rId5" Type="http://schemas.openxmlformats.org/officeDocument/2006/relationships/image" Target="../media/image89.png"/><Relationship Id="rId6" Type="http://schemas.openxmlformats.org/officeDocument/2006/relationships/image" Target="../media/image81.png"/><Relationship Id="rId7" Type="http://schemas.openxmlformats.org/officeDocument/2006/relationships/image" Target="../media/image86.png"/><Relationship Id="rId8" Type="http://schemas.openxmlformats.org/officeDocument/2006/relationships/image" Target="../media/image9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9.png"/><Relationship Id="rId4" Type="http://schemas.openxmlformats.org/officeDocument/2006/relationships/image" Target="../media/image103.png"/><Relationship Id="rId5"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Networks Security Day 1</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Introduction to Firewalls and Network Security</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of Ports and Services</a:t>
            </a:r>
            <a:endParaRPr/>
          </a:p>
        </p:txBody>
      </p:sp>
      <p:sp>
        <p:nvSpPr>
          <p:cNvPr id="1097" name="Google Shape;1097;p62"/>
          <p:cNvSpPr txBox="1"/>
          <p:nvPr>
            <p:ph idx="1" type="subTitle"/>
          </p:nvPr>
        </p:nvSpPr>
        <p:spPr>
          <a:xfrm>
            <a:off x="0" y="675975"/>
            <a:ext cx="91440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Ports are essentially pathways into a machine’s file system, allowing machines to send and receive data to each other. </a:t>
            </a:r>
            <a:endParaRPr/>
          </a:p>
        </p:txBody>
      </p:sp>
      <p:sp>
        <p:nvSpPr>
          <p:cNvPr id="1098" name="Google Shape;1098;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9" name="Google Shape;1099;p62"/>
          <p:cNvSpPr txBox="1"/>
          <p:nvPr>
            <p:ph idx="3" type="body"/>
          </p:nvPr>
        </p:nvSpPr>
        <p:spPr>
          <a:xfrm>
            <a:off x="175" y="1514025"/>
            <a:ext cx="9144000" cy="3392400"/>
          </a:xfrm>
          <a:prstGeom prst="rect">
            <a:avLst/>
          </a:prstGeom>
        </p:spPr>
        <p:txBody>
          <a:bodyPr anchorCtr="0" anchor="t" bIns="914400" lIns="457200" spcFirstLastPara="1" rIns="457200" wrap="square" tIns="0">
            <a:noAutofit/>
          </a:bodyPr>
          <a:lstStyle/>
          <a:p>
            <a:pPr indent="457200" lvl="0" marL="0" rtl="0" algn="l">
              <a:spcBef>
                <a:spcPts val="0"/>
              </a:spcBef>
              <a:spcAft>
                <a:spcPts val="0"/>
              </a:spcAft>
              <a:buNone/>
            </a:pPr>
            <a:r>
              <a:t/>
            </a:r>
            <a:endParaRPr/>
          </a:p>
          <a:p>
            <a:pPr indent="0" lvl="0" marL="914400" rtl="0" algn="l">
              <a:spcBef>
                <a:spcPts val="800"/>
              </a:spcBef>
              <a:spcAft>
                <a:spcPts val="0"/>
              </a:spcAft>
              <a:buNone/>
            </a:pPr>
            <a:r>
              <a:rPr lang="en" sz="1600"/>
              <a:t>Computers use ports by starting a program that needs to communicate on the network, then binding that </a:t>
            </a:r>
            <a:r>
              <a:rPr lang="en" sz="1600"/>
              <a:t>program </a:t>
            </a:r>
            <a:r>
              <a:rPr lang="en" sz="1600"/>
              <a:t>to its own specific port. </a:t>
            </a:r>
            <a:endParaRPr sz="1600"/>
          </a:p>
          <a:p>
            <a:pPr indent="0" lvl="0" marL="914400" rtl="0" algn="l">
              <a:spcBef>
                <a:spcPts val="800"/>
              </a:spcBef>
              <a:spcAft>
                <a:spcPts val="0"/>
              </a:spcAft>
              <a:buNone/>
            </a:pPr>
            <a:r>
              <a:t/>
            </a:r>
            <a:endParaRPr sz="1600"/>
          </a:p>
          <a:p>
            <a:pPr indent="0" lvl="0" marL="914400" rtl="0" algn="l">
              <a:spcBef>
                <a:spcPts val="800"/>
              </a:spcBef>
              <a:spcAft>
                <a:spcPts val="0"/>
              </a:spcAft>
              <a:buNone/>
            </a:pPr>
            <a:r>
              <a:rPr b="1" lang="en" sz="1600"/>
              <a:t>Open ports</a:t>
            </a:r>
            <a:r>
              <a:rPr lang="en" sz="1600"/>
              <a:t>, like 80 (HTTP) and 443 (HTTPS), pose security vulnerabilities, as attackers can send malicious data containing SQL injections, XSS payloads, etc.</a:t>
            </a:r>
            <a:endParaRPr sz="1600"/>
          </a:p>
          <a:p>
            <a:pPr indent="0" lvl="0" marL="914400" rtl="0" algn="l">
              <a:spcBef>
                <a:spcPts val="800"/>
              </a:spcBef>
              <a:spcAft>
                <a:spcPts val="0"/>
              </a:spcAft>
              <a:buNone/>
            </a:pPr>
            <a:r>
              <a:t/>
            </a:r>
            <a:endParaRPr sz="1600"/>
          </a:p>
          <a:p>
            <a:pPr indent="0" lvl="0" marL="914400" rtl="0" algn="l">
              <a:spcBef>
                <a:spcPts val="800"/>
              </a:spcBef>
              <a:spcAft>
                <a:spcPts val="0"/>
              </a:spcAft>
              <a:buNone/>
            </a:pPr>
            <a:r>
              <a:t/>
            </a:r>
            <a:endParaRPr sz="1600"/>
          </a:p>
          <a:p>
            <a:pPr indent="0" lvl="0" marL="914400" rtl="0" algn="l">
              <a:spcBef>
                <a:spcPts val="800"/>
              </a:spcBef>
              <a:spcAft>
                <a:spcPts val="800"/>
              </a:spcAft>
              <a:buNone/>
            </a:pPr>
            <a:r>
              <a:rPr lang="en" sz="1600"/>
              <a:t>These threats can be </a:t>
            </a:r>
            <a:r>
              <a:rPr lang="en" sz="1600"/>
              <a:t>mitigated</a:t>
            </a:r>
            <a:r>
              <a:rPr lang="en" sz="1600"/>
              <a:t> through </a:t>
            </a:r>
            <a:r>
              <a:rPr lang="en" sz="1600">
                <a:latin typeface="Roboto Medium"/>
                <a:ea typeface="Roboto Medium"/>
                <a:cs typeface="Roboto Medium"/>
                <a:sym typeface="Roboto Medium"/>
              </a:rPr>
              <a:t>access controls</a:t>
            </a:r>
            <a:r>
              <a:rPr lang="en" sz="1600"/>
              <a:t>.  </a:t>
            </a:r>
            <a:endParaRPr sz="1600"/>
          </a:p>
        </p:txBody>
      </p:sp>
      <p:pic>
        <p:nvPicPr>
          <p:cNvPr id="1100" name="Google Shape;1100;p62"/>
          <p:cNvPicPr preferRelativeResize="0"/>
          <p:nvPr/>
        </p:nvPicPr>
        <p:blipFill>
          <a:blip r:embed="rId3">
            <a:alphaModFix/>
          </a:blip>
          <a:stretch>
            <a:fillRect/>
          </a:stretch>
        </p:blipFill>
        <p:spPr>
          <a:xfrm>
            <a:off x="699288" y="1810000"/>
            <a:ext cx="551332" cy="533699"/>
          </a:xfrm>
          <a:prstGeom prst="rect">
            <a:avLst/>
          </a:prstGeom>
          <a:noFill/>
          <a:ln>
            <a:noFill/>
          </a:ln>
        </p:spPr>
      </p:pic>
      <p:pic>
        <p:nvPicPr>
          <p:cNvPr id="1101" name="Google Shape;1101;p62"/>
          <p:cNvPicPr preferRelativeResize="0"/>
          <p:nvPr/>
        </p:nvPicPr>
        <p:blipFill>
          <a:blip r:embed="rId4">
            <a:alphaModFix/>
          </a:blip>
          <a:stretch>
            <a:fillRect/>
          </a:stretch>
        </p:blipFill>
        <p:spPr>
          <a:xfrm>
            <a:off x="699288" y="2771163"/>
            <a:ext cx="551324" cy="532661"/>
          </a:xfrm>
          <a:prstGeom prst="rect">
            <a:avLst/>
          </a:prstGeom>
          <a:noFill/>
          <a:ln>
            <a:noFill/>
          </a:ln>
        </p:spPr>
      </p:pic>
      <p:pic>
        <p:nvPicPr>
          <p:cNvPr id="1102" name="Google Shape;1102;p62"/>
          <p:cNvPicPr preferRelativeResize="0"/>
          <p:nvPr/>
        </p:nvPicPr>
        <p:blipFill>
          <a:blip r:embed="rId5">
            <a:alphaModFix/>
          </a:blip>
          <a:stretch>
            <a:fillRect/>
          </a:stretch>
        </p:blipFill>
        <p:spPr>
          <a:xfrm>
            <a:off x="637254" y="3891500"/>
            <a:ext cx="675400" cy="43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Ports and Services Work</a:t>
            </a:r>
            <a:endParaRPr/>
          </a:p>
        </p:txBody>
      </p:sp>
      <p:sp>
        <p:nvSpPr>
          <p:cNvPr id="1108" name="Google Shape;1108;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Ports are essentially pathways into a machine’s file system, allowing machines to send and receive data to each other. </a:t>
            </a:r>
            <a:endParaRPr>
              <a:solidFill>
                <a:schemeClr val="dk1"/>
              </a:solidFill>
            </a:endParaRPr>
          </a:p>
          <a:p>
            <a:pPr indent="0" lvl="0" marL="0" rtl="0" algn="l">
              <a:spcBef>
                <a:spcPts val="0"/>
              </a:spcBef>
              <a:spcAft>
                <a:spcPts val="0"/>
              </a:spcAft>
              <a:buNone/>
            </a:pPr>
            <a:r>
              <a:t/>
            </a:r>
            <a:endParaRPr/>
          </a:p>
        </p:txBody>
      </p:sp>
      <p:sp>
        <p:nvSpPr>
          <p:cNvPr id="1109" name="Google Shape;1109;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63"/>
          <p:cNvSpPr txBox="1"/>
          <p:nvPr>
            <p:ph idx="3" type="body"/>
          </p:nvPr>
        </p:nvSpPr>
        <p:spPr>
          <a:xfrm>
            <a:off x="175" y="1448600"/>
            <a:ext cx="9144000" cy="34581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Computers use these ports by </a:t>
            </a:r>
            <a:r>
              <a:rPr lang="en"/>
              <a:t>initiating</a:t>
            </a:r>
            <a:r>
              <a:rPr lang="en"/>
              <a:t> programs that need to communicate on the network and then </a:t>
            </a:r>
            <a:r>
              <a:rPr b="1" lang="en"/>
              <a:t>binding </a:t>
            </a:r>
            <a:r>
              <a:rPr lang="en"/>
              <a:t>those programs to their own specific port. </a:t>
            </a:r>
            <a:endParaRPr/>
          </a:p>
          <a:p>
            <a:pPr indent="0" lvl="0" marL="457200" rtl="0" algn="l">
              <a:spcBef>
                <a:spcPts val="800"/>
              </a:spcBef>
              <a:spcAft>
                <a:spcPts val="0"/>
              </a:spcAft>
              <a:buNone/>
            </a:pPr>
            <a:r>
              <a:t/>
            </a:r>
            <a:endParaRPr/>
          </a:p>
          <a:p>
            <a:pPr indent="-317500" lvl="0" marL="457200" rtl="0" algn="l">
              <a:spcBef>
                <a:spcPts val="800"/>
              </a:spcBef>
              <a:spcAft>
                <a:spcPts val="0"/>
              </a:spcAft>
              <a:buSzPts val="1400"/>
              <a:buChar char="●"/>
            </a:pPr>
            <a:r>
              <a:rPr b="1" lang="en"/>
              <a:t>For example:</a:t>
            </a:r>
            <a:r>
              <a:rPr lang="en"/>
              <a:t> A user might start SSH on port 22. </a:t>
            </a:r>
            <a:endParaRPr/>
          </a:p>
          <a:p>
            <a:pPr indent="-317500" lvl="1" marL="914400" rtl="0" algn="l">
              <a:spcBef>
                <a:spcPts val="0"/>
              </a:spcBef>
              <a:spcAft>
                <a:spcPts val="0"/>
              </a:spcAft>
              <a:buSzPts val="1400"/>
              <a:buChar char="○"/>
            </a:pPr>
            <a:r>
              <a:rPr lang="en"/>
              <a:t>The port number 22 acts like the “name” for the SSH server</a:t>
            </a:r>
            <a:endParaRPr/>
          </a:p>
          <a:p>
            <a:pPr indent="-317500" lvl="1" marL="914400" rtl="0" algn="l">
              <a:spcBef>
                <a:spcPts val="0"/>
              </a:spcBef>
              <a:spcAft>
                <a:spcPts val="0"/>
              </a:spcAft>
              <a:buSzPts val="1400"/>
              <a:buChar char="○"/>
            </a:pPr>
            <a:r>
              <a:rPr lang="en"/>
              <a:t>When another device wants to communicate, it sends a message to </a:t>
            </a:r>
            <a:r>
              <a:rPr lang="en">
                <a:latin typeface="Roboto Mono"/>
                <a:ea typeface="Roboto Mono"/>
                <a:cs typeface="Roboto Mono"/>
                <a:sym typeface="Roboto Mono"/>
              </a:rPr>
              <a:t>&lt;IP Address&gt;: 22</a:t>
            </a:r>
            <a:endParaRPr>
              <a:latin typeface="Roboto Mono"/>
              <a:ea typeface="Roboto Mono"/>
              <a:cs typeface="Roboto Mono"/>
              <a:sym typeface="Roboto Mono"/>
            </a:endParaRPr>
          </a:p>
          <a:p>
            <a:pPr indent="0" lvl="0" marL="0" rtl="0" algn="l">
              <a:spcBef>
                <a:spcPts val="800"/>
              </a:spcBef>
              <a:spcAft>
                <a:spcPts val="0"/>
              </a:spcAft>
              <a:buNone/>
            </a:pPr>
            <a:r>
              <a:t/>
            </a:r>
            <a:endParaRPr>
              <a:latin typeface="Roboto Mono"/>
              <a:ea typeface="Roboto Mono"/>
              <a:cs typeface="Roboto Mono"/>
              <a:sym typeface="Roboto Mono"/>
            </a:endParaRPr>
          </a:p>
          <a:p>
            <a:pPr indent="-317500" lvl="0" marL="457200" rtl="0" algn="l">
              <a:spcBef>
                <a:spcPts val="800"/>
              </a:spcBef>
              <a:spcAft>
                <a:spcPts val="0"/>
              </a:spcAft>
              <a:buSzPts val="1400"/>
              <a:buFont typeface="Roboto Mono"/>
              <a:buChar char="●"/>
            </a:pPr>
            <a:r>
              <a:rPr lang="en"/>
              <a:t>Ports can be </a:t>
            </a:r>
            <a:r>
              <a:rPr b="1" lang="en"/>
              <a:t>open </a:t>
            </a:r>
            <a:r>
              <a:rPr lang="en"/>
              <a:t>or </a:t>
            </a:r>
            <a:r>
              <a:rPr b="1" lang="en"/>
              <a:t>closed</a:t>
            </a:r>
            <a:r>
              <a:rPr lang="en"/>
              <a:t>. </a:t>
            </a:r>
            <a:endParaRPr/>
          </a:p>
          <a:p>
            <a:pPr indent="-317500" lvl="1" marL="914400" rtl="0" algn="l">
              <a:spcBef>
                <a:spcPts val="0"/>
              </a:spcBef>
              <a:spcAft>
                <a:spcPts val="0"/>
              </a:spcAft>
              <a:buSzPts val="1400"/>
              <a:buFont typeface="Roboto Mono"/>
              <a:buChar char="○"/>
            </a:pPr>
            <a:r>
              <a:rPr lang="en"/>
              <a:t>When ports are not bound to service, they are considered </a:t>
            </a:r>
            <a:r>
              <a:rPr b="1" lang="en"/>
              <a:t>closed</a:t>
            </a:r>
            <a:r>
              <a:rPr lang="en"/>
              <a:t> and will not be able to receive data. </a:t>
            </a:r>
            <a:endParaRPr/>
          </a:p>
          <a:p>
            <a:pPr indent="-317500" lvl="1" marL="914400" rtl="0" algn="l">
              <a:spcBef>
                <a:spcPts val="0"/>
              </a:spcBef>
              <a:spcAft>
                <a:spcPts val="0"/>
              </a:spcAft>
              <a:buSzPts val="1400"/>
              <a:buChar char="○"/>
            </a:pPr>
            <a:r>
              <a:rPr lang="en"/>
              <a:t>If a port is open, it will be able to send and receive data, but it also poses a security risk.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Open Port Vulnerability </a:t>
            </a:r>
            <a:endParaRPr/>
          </a:p>
        </p:txBody>
      </p:sp>
      <p:sp>
        <p:nvSpPr>
          <p:cNvPr id="1116" name="Google Shape;1116;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Public servers must open </a:t>
            </a:r>
            <a:r>
              <a:rPr lang="en">
                <a:latin typeface="Roboto Mono Medium"/>
                <a:ea typeface="Roboto Mono Medium"/>
                <a:cs typeface="Roboto Mono Medium"/>
                <a:sym typeface="Roboto Mono Medium"/>
              </a:rPr>
              <a:t>port 80 (HTTP)</a:t>
            </a:r>
            <a:r>
              <a:rPr lang="en"/>
              <a:t> and </a:t>
            </a:r>
            <a:r>
              <a:rPr lang="en">
                <a:latin typeface="Roboto Mono Medium"/>
                <a:ea typeface="Roboto Mono Medium"/>
                <a:cs typeface="Roboto Mono Medium"/>
                <a:sym typeface="Roboto Mono Medium"/>
              </a:rPr>
              <a:t>443 (HTTPS)</a:t>
            </a:r>
            <a:r>
              <a:rPr lang="en"/>
              <a:t>.</a:t>
            </a:r>
            <a:endParaRPr/>
          </a:p>
          <a:p>
            <a:pPr indent="0" lvl="0" marL="0" rtl="0" algn="l">
              <a:spcBef>
                <a:spcPts val="0"/>
              </a:spcBef>
              <a:spcAft>
                <a:spcPts val="0"/>
              </a:spcAft>
              <a:buNone/>
            </a:pPr>
            <a:r>
              <a:t/>
            </a:r>
            <a:endParaRPr sz="600"/>
          </a:p>
          <a:p>
            <a:pPr indent="0" lvl="0" marL="0" rtl="0" algn="l">
              <a:spcBef>
                <a:spcPts val="0"/>
              </a:spcBef>
              <a:spcAft>
                <a:spcPts val="0"/>
              </a:spcAft>
              <a:buNone/>
            </a:pPr>
            <a:r>
              <a:rPr lang="en"/>
              <a:t>HTTP server cannot whitelist IP addresses: </a:t>
            </a:r>
            <a:endParaRPr/>
          </a:p>
        </p:txBody>
      </p:sp>
      <p:sp>
        <p:nvSpPr>
          <p:cNvPr id="1117" name="Google Shape;1117;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8" name="Google Shape;1118;p6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Clr>
                <a:srgbClr val="000000"/>
              </a:buClr>
              <a:buSzPts val="1600"/>
              <a:buFont typeface="Roboto"/>
              <a:buChar char="●"/>
            </a:pPr>
            <a:r>
              <a:rPr lang="en" sz="1600"/>
              <a:t>Suppose a web server is running a vulnerable version of WordPress. In this case, anyone who requests the site will have access to the vulnerable application.</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300"/>
              </a:spcBef>
              <a:spcAft>
                <a:spcPts val="0"/>
              </a:spcAft>
              <a:buClr>
                <a:srgbClr val="000000"/>
              </a:buClr>
              <a:buSzPts val="1600"/>
              <a:buFont typeface="Roboto"/>
              <a:buChar char="●"/>
            </a:pPr>
            <a:r>
              <a:rPr lang="en" sz="1600"/>
              <a:t>Attackers can send requests to this site and use a SQL injection or something similar to take over the web server.</a:t>
            </a:r>
            <a:endParaRPr sz="1600"/>
          </a:p>
          <a:p>
            <a:pPr indent="0" lvl="0" marL="457200" rtl="0" algn="l">
              <a:lnSpc>
                <a:spcPct val="115000"/>
              </a:lnSpc>
              <a:spcBef>
                <a:spcPts val="300"/>
              </a:spcBef>
              <a:spcAft>
                <a:spcPts val="0"/>
              </a:spcAft>
              <a:buNone/>
            </a:pPr>
            <a:r>
              <a:t/>
            </a:r>
            <a:endParaRPr sz="600"/>
          </a:p>
          <a:p>
            <a:pPr indent="-330200" lvl="1" marL="914400" rtl="0" algn="l">
              <a:lnSpc>
                <a:spcPct val="115000"/>
              </a:lnSpc>
              <a:spcBef>
                <a:spcPts val="300"/>
              </a:spcBef>
              <a:spcAft>
                <a:spcPts val="0"/>
              </a:spcAft>
              <a:buClr>
                <a:srgbClr val="000000"/>
              </a:buClr>
              <a:buSzPts val="1600"/>
              <a:buFont typeface="Roboto"/>
              <a:buChar char="○"/>
            </a:pPr>
            <a:r>
              <a:rPr lang="en" sz="1600">
                <a:highlight>
                  <a:srgbClr val="FFFFFF"/>
                </a:highlight>
              </a:rPr>
              <a:t>This is a common real-world scenario and ultimately possible because the web server had to open ports 80 and 443, but wasn't able to filter malicious users from genuine users.</a:t>
            </a:r>
            <a:endParaRPr sz="1600">
              <a:highlight>
                <a:srgbClr val="FFFFFF"/>
              </a:highlight>
            </a:endParaRPr>
          </a:p>
          <a:p>
            <a:pPr indent="0" lvl="0" marL="457200" rtl="0" algn="l">
              <a:lnSpc>
                <a:spcPct val="115000"/>
              </a:lnSpc>
              <a:spcBef>
                <a:spcPts val="300"/>
              </a:spcBef>
              <a:spcAft>
                <a:spcPts val="0"/>
              </a:spcAft>
              <a:buNone/>
            </a:pPr>
            <a:r>
              <a:t/>
            </a:r>
            <a:endParaRPr sz="1600">
              <a:highlight>
                <a:srgbClr val="FFFFFF"/>
              </a:highlight>
            </a:endParaRPr>
          </a:p>
          <a:p>
            <a:pPr indent="-330200" lvl="0" marL="457200" rtl="0" algn="l">
              <a:lnSpc>
                <a:spcPct val="115000"/>
              </a:lnSpc>
              <a:spcBef>
                <a:spcPts val="300"/>
              </a:spcBef>
              <a:spcAft>
                <a:spcPts val="0"/>
              </a:spcAft>
              <a:buClr>
                <a:srgbClr val="24292E"/>
              </a:buClr>
              <a:buSzPts val="1600"/>
              <a:buFont typeface="Arial"/>
              <a:buChar char="●"/>
            </a:pPr>
            <a:r>
              <a:rPr b="1" lang="en" sz="1600">
                <a:highlight>
                  <a:srgbClr val="FFFFFF"/>
                </a:highlight>
                <a:latin typeface="Roboto Mono"/>
                <a:ea typeface="Roboto Mono"/>
                <a:cs typeface="Roboto Mono"/>
                <a:sym typeface="Roboto Mono"/>
              </a:rPr>
              <a:t>SSH</a:t>
            </a:r>
            <a:r>
              <a:rPr lang="en" sz="1600">
                <a:highlight>
                  <a:srgbClr val="FFFFFF"/>
                </a:highlight>
              </a:rPr>
              <a:t> is also </a:t>
            </a:r>
            <a:r>
              <a:rPr lang="en" sz="1600">
                <a:highlight>
                  <a:srgbClr val="FFFFFF"/>
                </a:highlight>
              </a:rPr>
              <a:t>vulnerable</a:t>
            </a:r>
            <a:r>
              <a:rPr lang="en" sz="1600">
                <a:highlight>
                  <a:srgbClr val="FFFFFF"/>
                </a:highlight>
              </a:rPr>
              <a:t> to exploits like brute-force passwords and stolen keys. </a:t>
            </a:r>
            <a:endParaRPr sz="1600">
              <a:highlight>
                <a:srgbClr val="FFFFFF"/>
              </a:highlight>
            </a:endParaRPr>
          </a:p>
          <a:p>
            <a:pPr indent="0" lvl="0" marL="0" rtl="0" algn="l">
              <a:lnSpc>
                <a:spcPct val="115000"/>
              </a:lnSpc>
              <a:spcBef>
                <a:spcPts val="300"/>
              </a:spcBef>
              <a:spcAft>
                <a:spcPts val="0"/>
              </a:spcAft>
              <a:buNone/>
            </a:pPr>
            <a:r>
              <a:t/>
            </a:r>
            <a:endParaRPr sz="1200">
              <a:solidFill>
                <a:srgbClr val="24292E"/>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Securing the Server Through Access Controls</a:t>
            </a:r>
            <a:endParaRPr/>
          </a:p>
        </p:txBody>
      </p:sp>
      <p:sp>
        <p:nvSpPr>
          <p:cNvPr id="1124" name="Google Shape;1124;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Access control</a:t>
            </a:r>
            <a:r>
              <a:rPr lang="en"/>
              <a:t> can mitigate these threats to SSH and HTTP servers. </a:t>
            </a:r>
            <a:endParaRPr/>
          </a:p>
        </p:txBody>
      </p:sp>
      <p:sp>
        <p:nvSpPr>
          <p:cNvPr id="1125" name="Google Shape;112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latin typeface="Roboto Mono Medium"/>
                <a:ea typeface="Roboto Mono Medium"/>
                <a:cs typeface="Roboto Mono Medium"/>
                <a:sym typeface="Roboto Mono Medium"/>
              </a:rPr>
              <a:t>The SSH server </a:t>
            </a:r>
            <a:r>
              <a:rPr lang="en" sz="1600"/>
              <a:t>can be protected by only allowing specific IP addresses to </a:t>
            </a:r>
            <a:r>
              <a:rPr lang="en" sz="1600"/>
              <a:t>connect</a:t>
            </a:r>
            <a:r>
              <a:rPr lang="en" sz="1600"/>
              <a:t>. </a:t>
            </a:r>
            <a:endParaRPr sz="1600"/>
          </a:p>
          <a:p>
            <a:pPr indent="-330200" lvl="0" marL="457200" rtl="0" algn="l">
              <a:spcBef>
                <a:spcPts val="800"/>
              </a:spcBef>
              <a:spcAft>
                <a:spcPts val="0"/>
              </a:spcAft>
              <a:buSzPts val="1600"/>
              <a:buChar char="●"/>
            </a:pPr>
            <a:r>
              <a:rPr b="1" lang="en" sz="1600"/>
              <a:t>For example</a:t>
            </a:r>
            <a:r>
              <a:rPr lang="en" sz="1600"/>
              <a:t>: The server might only accept connections to port 22 from the administrator’s known IP address of </a:t>
            </a:r>
            <a:r>
              <a:rPr lang="en" sz="1600">
                <a:latin typeface="Roboto Mono"/>
                <a:ea typeface="Roboto Mono"/>
                <a:cs typeface="Roboto Mono"/>
                <a:sym typeface="Roboto Mono"/>
              </a:rPr>
              <a:t>172.16.5.10</a:t>
            </a:r>
            <a:r>
              <a:rPr lang="en" sz="1600"/>
              <a:t> and deny attempts to connect from any other addresses. </a:t>
            </a:r>
            <a:endParaRPr sz="1600"/>
          </a:p>
          <a:p>
            <a:pPr indent="0" lvl="0" marL="457200" rtl="0" algn="l">
              <a:spcBef>
                <a:spcPts val="800"/>
              </a:spcBef>
              <a:spcAft>
                <a:spcPts val="0"/>
              </a:spcAft>
              <a:buNone/>
            </a:pPr>
            <a:r>
              <a:t/>
            </a:r>
            <a:endParaRPr sz="600"/>
          </a:p>
          <a:p>
            <a:pPr indent="-330200" lvl="0" marL="457200" rtl="0" algn="l">
              <a:spcBef>
                <a:spcPts val="800"/>
              </a:spcBef>
              <a:spcAft>
                <a:spcPts val="0"/>
              </a:spcAft>
              <a:buSzPts val="1600"/>
              <a:buChar char="●"/>
            </a:pPr>
            <a:r>
              <a:rPr lang="en" sz="1600"/>
              <a:t>Protecting the SSH server by allowing only one IP address to connect is an access control because it restricts access to SSH to only a single host. </a:t>
            </a:r>
            <a:endParaRPr sz="1600"/>
          </a:p>
          <a:p>
            <a:pPr indent="0" lvl="0" marL="0" rtl="0" algn="l">
              <a:spcBef>
                <a:spcPts val="800"/>
              </a:spcBef>
              <a:spcAft>
                <a:spcPts val="0"/>
              </a:spcAft>
              <a:buNone/>
            </a:pPr>
            <a:r>
              <a:t/>
            </a:r>
            <a:endParaRPr sz="900">
              <a:latin typeface="Roboto Mono Medium"/>
              <a:ea typeface="Roboto Mono Medium"/>
              <a:cs typeface="Roboto Mono Medium"/>
              <a:sym typeface="Roboto Mono Medium"/>
            </a:endParaRPr>
          </a:p>
          <a:p>
            <a:pPr indent="0" lvl="0" marL="0" rtl="0" algn="l">
              <a:spcBef>
                <a:spcPts val="800"/>
              </a:spcBef>
              <a:spcAft>
                <a:spcPts val="0"/>
              </a:spcAft>
              <a:buNone/>
            </a:pPr>
            <a:r>
              <a:rPr lang="en" sz="1600">
                <a:latin typeface="Roboto Mono Medium"/>
                <a:ea typeface="Roboto Mono Medium"/>
                <a:cs typeface="Roboto Mono Medium"/>
                <a:sym typeface="Roboto Mono Medium"/>
              </a:rPr>
              <a:t>The HTTP server </a:t>
            </a:r>
            <a:r>
              <a:rPr lang="en" sz="1600"/>
              <a:t>can be protected by detecting and dropping specific traffic.</a:t>
            </a:r>
            <a:r>
              <a:rPr lang="en" sz="1600">
                <a:latin typeface="Roboto Mono Medium"/>
                <a:ea typeface="Roboto Mono Medium"/>
                <a:cs typeface="Roboto Mono Medium"/>
                <a:sym typeface="Roboto Mono Medium"/>
              </a:rPr>
              <a:t> </a:t>
            </a:r>
            <a:endParaRPr sz="1600">
              <a:latin typeface="Roboto Mono Medium"/>
              <a:ea typeface="Roboto Mono Medium"/>
              <a:cs typeface="Roboto Mono Medium"/>
              <a:sym typeface="Roboto Mono Medium"/>
            </a:endParaRPr>
          </a:p>
          <a:p>
            <a:pPr indent="-330200" lvl="0" marL="457200" rtl="0" algn="l">
              <a:spcBef>
                <a:spcPts val="800"/>
              </a:spcBef>
              <a:spcAft>
                <a:spcPts val="0"/>
              </a:spcAft>
              <a:buSzPts val="1600"/>
              <a:buChar char="●"/>
            </a:pPr>
            <a:r>
              <a:rPr lang="en" sz="1600"/>
              <a:t>Dropping suspicious HTTP traffic is an access control </a:t>
            </a:r>
            <a:r>
              <a:rPr lang="en" sz="1600"/>
              <a:t>because</a:t>
            </a:r>
            <a:r>
              <a:rPr lang="en" sz="1600"/>
              <a:t> it restricts access to ports 80 and 443 to only hosts that send benign traffic. </a:t>
            </a:r>
            <a:endParaRPr sz="1600"/>
          </a:p>
          <a:p>
            <a:pPr indent="0" lvl="0" marL="0" rtl="0" algn="l">
              <a:spcBef>
                <a:spcPts val="800"/>
              </a:spcBef>
              <a:spcAft>
                <a:spcPts val="800"/>
              </a:spcAft>
              <a:buNone/>
            </a:pPr>
            <a:r>
              <a:t/>
            </a:r>
            <a:endParaRPr sz="1600">
              <a:latin typeface="Roboto Mono Medium"/>
              <a:ea typeface="Roboto Mono Medium"/>
              <a:cs typeface="Roboto Mono Medium"/>
              <a:sym typeface="Roboto Mon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a:t>
            </a:r>
            <a:endParaRPr/>
          </a:p>
        </p:txBody>
      </p:sp>
      <p:sp>
        <p:nvSpPr>
          <p:cNvPr id="1132" name="Google Shape;1132;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Administrators would use </a:t>
            </a:r>
            <a:r>
              <a:rPr b="1" lang="en"/>
              <a:t>firewalls </a:t>
            </a:r>
            <a:r>
              <a:rPr lang="en"/>
              <a:t>to control access to SSH servers. </a:t>
            </a:r>
            <a:endParaRPr/>
          </a:p>
        </p:txBody>
      </p:sp>
      <p:sp>
        <p:nvSpPr>
          <p:cNvPr id="1133" name="Google Shape;1133;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6"/>
          <p:cNvSpPr txBox="1"/>
          <p:nvPr>
            <p:ph idx="3" type="body"/>
          </p:nvPr>
        </p:nvSpPr>
        <p:spPr>
          <a:xfrm>
            <a:off x="175" y="1246600"/>
            <a:ext cx="9144000" cy="1090500"/>
          </a:xfrm>
          <a:prstGeom prst="rect">
            <a:avLst/>
          </a:prstGeom>
        </p:spPr>
        <p:txBody>
          <a:bodyPr anchorCtr="0" anchor="t" bIns="914400" lIns="457200" spcFirstLastPara="1" rIns="457200" wrap="square" tIns="0">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latin typeface="Roboto Medium"/>
                <a:ea typeface="Roboto Medium"/>
                <a:cs typeface="Roboto Medium"/>
                <a:sym typeface="Roboto Medium"/>
              </a:rPr>
              <a:t>Firewalls </a:t>
            </a:r>
            <a:r>
              <a:rPr lang="en" sz="1600">
                <a:solidFill>
                  <a:schemeClr val="dk1"/>
                </a:solidFill>
              </a:rPr>
              <a:t>are devices or software that function as packet filters to intercept TCP and UDP packets as they enter a network, allow trusted packets through and then drop the rest. </a:t>
            </a:r>
            <a:endParaRPr sz="1600">
              <a:solidFill>
                <a:schemeClr val="dk1"/>
              </a:solidFill>
            </a:endParaRPr>
          </a:p>
          <a:p>
            <a:pPr indent="-330200" lvl="1" marL="914400" rtl="0" algn="l">
              <a:lnSpc>
                <a:spcPct val="100000"/>
              </a:lnSpc>
              <a:spcBef>
                <a:spcPts val="0"/>
              </a:spcBef>
              <a:spcAft>
                <a:spcPts val="0"/>
              </a:spcAft>
              <a:buClr>
                <a:schemeClr val="dk1"/>
              </a:buClr>
              <a:buSzPts val="1600"/>
              <a:buChar char="○"/>
            </a:pPr>
            <a:r>
              <a:rPr lang="en" sz="1600">
                <a:solidFill>
                  <a:schemeClr val="dk1"/>
                </a:solidFill>
              </a:rPr>
              <a:t>Firewalls usually work by reading OSI layer 3 (Networking) and Layer 4 (Transport)</a:t>
            </a:r>
            <a:endParaRPr sz="1600">
              <a:solidFill>
                <a:schemeClr val="dk1"/>
              </a:solidFill>
            </a:endParaRPr>
          </a:p>
          <a:p>
            <a:pPr indent="0" lvl="0" marL="914400" rtl="0" algn="l">
              <a:lnSpc>
                <a:spcPct val="100000"/>
              </a:lnSpc>
              <a:spcBef>
                <a:spcPts val="800"/>
              </a:spcBef>
              <a:spcAft>
                <a:spcPts val="0"/>
              </a:spcAft>
              <a:buNone/>
            </a:pPr>
            <a:r>
              <a:t/>
            </a:r>
            <a:endParaRPr sz="1600">
              <a:solidFill>
                <a:schemeClr val="dk1"/>
              </a:solidFill>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pic>
        <p:nvPicPr>
          <p:cNvPr id="1135" name="Google Shape;1135;p66"/>
          <p:cNvPicPr preferRelativeResize="0"/>
          <p:nvPr/>
        </p:nvPicPr>
        <p:blipFill>
          <a:blip r:embed="rId3">
            <a:alphaModFix/>
          </a:blip>
          <a:stretch>
            <a:fillRect/>
          </a:stretch>
        </p:blipFill>
        <p:spPr>
          <a:xfrm>
            <a:off x="789538" y="4122160"/>
            <a:ext cx="1348518" cy="784437"/>
          </a:xfrm>
          <a:prstGeom prst="rect">
            <a:avLst/>
          </a:prstGeom>
          <a:noFill/>
          <a:ln>
            <a:noFill/>
          </a:ln>
        </p:spPr>
      </p:pic>
      <p:pic>
        <p:nvPicPr>
          <p:cNvPr id="1136" name="Google Shape;1136;p66"/>
          <p:cNvPicPr preferRelativeResize="0"/>
          <p:nvPr/>
        </p:nvPicPr>
        <p:blipFill>
          <a:blip r:embed="rId4">
            <a:alphaModFix/>
          </a:blip>
          <a:stretch>
            <a:fillRect/>
          </a:stretch>
        </p:blipFill>
        <p:spPr>
          <a:xfrm>
            <a:off x="942736" y="2821051"/>
            <a:ext cx="1042123" cy="784438"/>
          </a:xfrm>
          <a:prstGeom prst="rect">
            <a:avLst/>
          </a:prstGeom>
          <a:noFill/>
          <a:ln>
            <a:noFill/>
          </a:ln>
        </p:spPr>
      </p:pic>
      <p:pic>
        <p:nvPicPr>
          <p:cNvPr id="1137" name="Google Shape;1137;p66"/>
          <p:cNvPicPr preferRelativeResize="0"/>
          <p:nvPr/>
        </p:nvPicPr>
        <p:blipFill>
          <a:blip r:embed="rId5">
            <a:alphaModFix/>
          </a:blip>
          <a:stretch>
            <a:fillRect/>
          </a:stretch>
        </p:blipFill>
        <p:spPr>
          <a:xfrm>
            <a:off x="2345711" y="3382306"/>
            <a:ext cx="1042121" cy="818492"/>
          </a:xfrm>
          <a:prstGeom prst="rect">
            <a:avLst/>
          </a:prstGeom>
          <a:noFill/>
          <a:ln>
            <a:noFill/>
          </a:ln>
        </p:spPr>
      </p:pic>
      <p:sp>
        <p:nvSpPr>
          <p:cNvPr id="1138" name="Google Shape;1138;p66"/>
          <p:cNvSpPr/>
          <p:nvPr/>
        </p:nvSpPr>
        <p:spPr>
          <a:xfrm>
            <a:off x="4740448" y="2858751"/>
            <a:ext cx="264900" cy="130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5025849" y="2858751"/>
            <a:ext cx="367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5412005" y="285875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4741391" y="300331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p:nvPr/>
        </p:nvSpPr>
        <p:spPr>
          <a:xfrm>
            <a:off x="5217112" y="300331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6"/>
          <p:cNvSpPr/>
          <p:nvPr/>
        </p:nvSpPr>
        <p:spPr>
          <a:xfrm>
            <a:off x="4739552" y="314788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5024953" y="3147881"/>
            <a:ext cx="367500" cy="130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5411109" y="314788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6"/>
          <p:cNvSpPr/>
          <p:nvPr/>
        </p:nvSpPr>
        <p:spPr>
          <a:xfrm>
            <a:off x="4740495" y="329244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6"/>
          <p:cNvSpPr/>
          <p:nvPr/>
        </p:nvSpPr>
        <p:spPr>
          <a:xfrm>
            <a:off x="5216216" y="329244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4740031" y="343701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5025432" y="3437011"/>
            <a:ext cx="367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5411589" y="343701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4740974" y="3581576"/>
            <a:ext cx="460500" cy="1308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5216695" y="358157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4739788" y="372614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6"/>
          <p:cNvSpPr/>
          <p:nvPr/>
        </p:nvSpPr>
        <p:spPr>
          <a:xfrm>
            <a:off x="5025189" y="3726141"/>
            <a:ext cx="367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5411345" y="3726141"/>
            <a:ext cx="264900" cy="130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4740731" y="3870706"/>
            <a:ext cx="460500" cy="130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6"/>
          <p:cNvSpPr/>
          <p:nvPr/>
        </p:nvSpPr>
        <p:spPr>
          <a:xfrm>
            <a:off x="5216451" y="3870706"/>
            <a:ext cx="460500" cy="130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6"/>
          <p:cNvSpPr/>
          <p:nvPr/>
        </p:nvSpPr>
        <p:spPr>
          <a:xfrm>
            <a:off x="4740267" y="401527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5025668" y="4015271"/>
            <a:ext cx="367500" cy="1308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5411824" y="401527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6"/>
          <p:cNvSpPr/>
          <p:nvPr/>
        </p:nvSpPr>
        <p:spPr>
          <a:xfrm>
            <a:off x="4741210" y="415983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5216931" y="415983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6"/>
          <p:cNvSpPr/>
          <p:nvPr/>
        </p:nvSpPr>
        <p:spPr>
          <a:xfrm>
            <a:off x="4739788" y="4304401"/>
            <a:ext cx="264900" cy="130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5025189" y="4304401"/>
            <a:ext cx="367500" cy="130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5411345" y="4304401"/>
            <a:ext cx="264900" cy="130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4740731" y="444896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5216451" y="4448966"/>
            <a:ext cx="460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p:nvPr/>
        </p:nvSpPr>
        <p:spPr>
          <a:xfrm>
            <a:off x="4740267" y="4593531"/>
            <a:ext cx="264900" cy="1308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6"/>
          <p:cNvSpPr/>
          <p:nvPr/>
        </p:nvSpPr>
        <p:spPr>
          <a:xfrm>
            <a:off x="5025668" y="4593531"/>
            <a:ext cx="3675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5411824" y="4593531"/>
            <a:ext cx="264900" cy="130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66"/>
          <p:cNvPicPr preferRelativeResize="0"/>
          <p:nvPr/>
        </p:nvPicPr>
        <p:blipFill>
          <a:blip r:embed="rId6">
            <a:alphaModFix/>
          </a:blip>
          <a:stretch>
            <a:fillRect/>
          </a:stretch>
        </p:blipFill>
        <p:spPr>
          <a:xfrm>
            <a:off x="7312334" y="3314102"/>
            <a:ext cx="1042125" cy="954873"/>
          </a:xfrm>
          <a:prstGeom prst="rect">
            <a:avLst/>
          </a:prstGeom>
          <a:noFill/>
          <a:ln>
            <a:noFill/>
          </a:ln>
        </p:spPr>
      </p:pic>
      <p:cxnSp>
        <p:nvCxnSpPr>
          <p:cNvPr id="1172" name="Google Shape;1172;p66"/>
          <p:cNvCxnSpPr>
            <a:stCxn id="1137" idx="3"/>
            <a:endCxn id="1171" idx="1"/>
          </p:cNvCxnSpPr>
          <p:nvPr/>
        </p:nvCxnSpPr>
        <p:spPr>
          <a:xfrm>
            <a:off x="3387831" y="3791552"/>
            <a:ext cx="3924600" cy="0"/>
          </a:xfrm>
          <a:prstGeom prst="straightConnector1">
            <a:avLst/>
          </a:prstGeom>
          <a:noFill/>
          <a:ln cap="flat" cmpd="sng" w="28575">
            <a:solidFill>
              <a:srgbClr val="F1C232"/>
            </a:solidFill>
            <a:prstDash val="solid"/>
            <a:round/>
            <a:headEnd len="med" w="med" type="triangle"/>
            <a:tailEnd len="med" w="med" type="triangle"/>
          </a:ln>
        </p:spPr>
      </p:cxnSp>
      <p:cxnSp>
        <p:nvCxnSpPr>
          <p:cNvPr id="1173" name="Google Shape;1173;p66"/>
          <p:cNvCxnSpPr/>
          <p:nvPr/>
        </p:nvCxnSpPr>
        <p:spPr>
          <a:xfrm flipH="1" rot="10800000">
            <a:off x="5703595" y="3044941"/>
            <a:ext cx="1298100" cy="625800"/>
          </a:xfrm>
          <a:prstGeom prst="straightConnector1">
            <a:avLst/>
          </a:prstGeom>
          <a:noFill/>
          <a:ln cap="flat" cmpd="sng" w="9525">
            <a:solidFill>
              <a:srgbClr val="CC0000"/>
            </a:solidFill>
            <a:prstDash val="dash"/>
            <a:round/>
            <a:headEnd len="med" w="med" type="none"/>
            <a:tailEnd len="med" w="med" type="triangle"/>
          </a:ln>
        </p:spPr>
      </p:cxnSp>
      <p:cxnSp>
        <p:nvCxnSpPr>
          <p:cNvPr id="1174" name="Google Shape;1174;p66"/>
          <p:cNvCxnSpPr/>
          <p:nvPr/>
        </p:nvCxnSpPr>
        <p:spPr>
          <a:xfrm flipH="1" rot="10800000">
            <a:off x="5747838" y="3666900"/>
            <a:ext cx="1488900" cy="35100"/>
          </a:xfrm>
          <a:prstGeom prst="straightConnector1">
            <a:avLst/>
          </a:prstGeom>
          <a:noFill/>
          <a:ln cap="flat" cmpd="sng" w="9525">
            <a:solidFill>
              <a:srgbClr val="CC0000"/>
            </a:solidFill>
            <a:prstDash val="dash"/>
            <a:round/>
            <a:headEnd len="med" w="med" type="none"/>
            <a:tailEnd len="med" w="med" type="none"/>
          </a:ln>
        </p:spPr>
      </p:cxnSp>
      <p:cxnSp>
        <p:nvCxnSpPr>
          <p:cNvPr id="1175" name="Google Shape;1175;p66"/>
          <p:cNvCxnSpPr/>
          <p:nvPr/>
        </p:nvCxnSpPr>
        <p:spPr>
          <a:xfrm>
            <a:off x="5727720" y="3912350"/>
            <a:ext cx="1298100" cy="625800"/>
          </a:xfrm>
          <a:prstGeom prst="straightConnector1">
            <a:avLst/>
          </a:prstGeom>
          <a:noFill/>
          <a:ln cap="flat" cmpd="sng" w="9525">
            <a:solidFill>
              <a:srgbClr val="CC0000"/>
            </a:solidFill>
            <a:prstDash val="dash"/>
            <a:round/>
            <a:headEnd len="med" w="med" type="none"/>
            <a:tailEnd len="med" w="med" type="triangle"/>
          </a:ln>
        </p:spPr>
      </p:cxnSp>
      <p:cxnSp>
        <p:nvCxnSpPr>
          <p:cNvPr id="1176" name="Google Shape;1176;p66"/>
          <p:cNvCxnSpPr/>
          <p:nvPr/>
        </p:nvCxnSpPr>
        <p:spPr>
          <a:xfrm>
            <a:off x="5771963" y="3881091"/>
            <a:ext cx="1488900" cy="35100"/>
          </a:xfrm>
          <a:prstGeom prst="straightConnector1">
            <a:avLst/>
          </a:prstGeom>
          <a:noFill/>
          <a:ln cap="flat" cmpd="sng" w="9525">
            <a:solidFill>
              <a:srgbClr val="CC0000"/>
            </a:solidFill>
            <a:prstDash val="dash"/>
            <a:round/>
            <a:headEnd len="med" w="med" type="none"/>
            <a:tailEnd len="med" w="med" type="none"/>
          </a:ln>
        </p:spPr>
      </p:cxnSp>
      <p:cxnSp>
        <p:nvCxnSpPr>
          <p:cNvPr id="1177" name="Google Shape;1177;p66"/>
          <p:cNvCxnSpPr>
            <a:endCxn id="1136" idx="2"/>
          </p:cNvCxnSpPr>
          <p:nvPr/>
        </p:nvCxnSpPr>
        <p:spPr>
          <a:xfrm rot="10800000">
            <a:off x="1463797" y="3605489"/>
            <a:ext cx="887400" cy="359700"/>
          </a:xfrm>
          <a:prstGeom prst="straightConnector1">
            <a:avLst/>
          </a:prstGeom>
          <a:noFill/>
          <a:ln cap="flat" cmpd="sng" w="9525">
            <a:solidFill>
              <a:srgbClr val="F1C232"/>
            </a:solidFill>
            <a:prstDash val="dash"/>
            <a:round/>
            <a:headEnd len="med" w="med" type="none"/>
            <a:tailEnd len="med" w="med" type="none"/>
          </a:ln>
        </p:spPr>
      </p:cxnSp>
      <p:cxnSp>
        <p:nvCxnSpPr>
          <p:cNvPr id="1178" name="Google Shape;1178;p66"/>
          <p:cNvCxnSpPr>
            <a:endCxn id="1135" idx="0"/>
          </p:cNvCxnSpPr>
          <p:nvPr/>
        </p:nvCxnSpPr>
        <p:spPr>
          <a:xfrm flipH="1">
            <a:off x="1463797" y="3986860"/>
            <a:ext cx="885000" cy="135300"/>
          </a:xfrm>
          <a:prstGeom prst="straightConnector1">
            <a:avLst/>
          </a:prstGeom>
          <a:noFill/>
          <a:ln cap="flat" cmpd="sng" w="9525">
            <a:solidFill>
              <a:srgbClr val="F1C232"/>
            </a:solidFill>
            <a:prstDash val="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a:t>
            </a:r>
            <a:endParaRPr/>
          </a:p>
        </p:txBody>
      </p:sp>
      <p:sp>
        <p:nvSpPr>
          <p:cNvPr id="1184" name="Google Shape;1184;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Administrators would use </a:t>
            </a:r>
            <a:r>
              <a:rPr b="1" lang="en"/>
              <a:t>a web application firewall (WAF) </a:t>
            </a:r>
            <a:r>
              <a:rPr b="1" lang="en"/>
              <a:t> </a:t>
            </a:r>
            <a:r>
              <a:rPr lang="en"/>
              <a:t>to protect the HTTP server.</a:t>
            </a:r>
            <a:endParaRPr/>
          </a:p>
        </p:txBody>
      </p:sp>
      <p:sp>
        <p:nvSpPr>
          <p:cNvPr id="1185" name="Google Shape;1185;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6" name="Google Shape;1186;p67"/>
          <p:cNvSpPr txBox="1"/>
          <p:nvPr>
            <p:ph idx="3" type="body"/>
          </p:nvPr>
        </p:nvSpPr>
        <p:spPr>
          <a:xfrm>
            <a:off x="0" y="1442925"/>
            <a:ext cx="9144000" cy="3361200"/>
          </a:xfrm>
          <a:prstGeom prst="rect">
            <a:avLst/>
          </a:prstGeom>
        </p:spPr>
        <p:txBody>
          <a:bodyPr anchorCtr="0" anchor="t" bIns="914400" lIns="457200" spcFirstLastPara="1" rIns="457200" wrap="square" tIns="0">
            <a:noAutofit/>
          </a:bodyPr>
          <a:lstStyle/>
          <a:p>
            <a:pPr indent="-330200" lvl="0" marL="457200" rtl="0" algn="l">
              <a:lnSpc>
                <a:spcPct val="100000"/>
              </a:lnSpc>
              <a:spcBef>
                <a:spcPts val="0"/>
              </a:spcBef>
              <a:spcAft>
                <a:spcPts val="0"/>
              </a:spcAft>
              <a:buClr>
                <a:schemeClr val="dk1"/>
              </a:buClr>
              <a:buSzPts val="1600"/>
              <a:buChar char="●"/>
            </a:pPr>
            <a:r>
              <a:rPr lang="en" sz="1600">
                <a:solidFill>
                  <a:schemeClr val="dk1"/>
                </a:solidFill>
              </a:rPr>
              <a:t>A WAF is specifically designed to understand threatening activity. </a:t>
            </a:r>
            <a:endParaRPr sz="1600">
              <a:solidFill>
                <a:schemeClr val="dk1"/>
              </a:solidFill>
            </a:endParaRPr>
          </a:p>
          <a:p>
            <a:pPr indent="-330200" lvl="1" marL="914400" rtl="0" algn="l">
              <a:lnSpc>
                <a:spcPct val="100000"/>
              </a:lnSpc>
              <a:spcBef>
                <a:spcPts val="1200"/>
              </a:spcBef>
              <a:spcAft>
                <a:spcPts val="0"/>
              </a:spcAft>
              <a:buClr>
                <a:schemeClr val="dk1"/>
              </a:buClr>
              <a:buSzPts val="1600"/>
              <a:buChar char="○"/>
            </a:pPr>
            <a:r>
              <a:rPr lang="en" sz="1600">
                <a:solidFill>
                  <a:schemeClr val="dk1"/>
                </a:solidFill>
              </a:rPr>
              <a:t>It can identify suspicious HTTP traffic, log </a:t>
            </a:r>
            <a:r>
              <a:rPr lang="en" sz="1600">
                <a:solidFill>
                  <a:schemeClr val="dk1"/>
                </a:solidFill>
              </a:rPr>
              <a:t>information</a:t>
            </a:r>
            <a:r>
              <a:rPr lang="en" sz="1600">
                <a:solidFill>
                  <a:schemeClr val="dk1"/>
                </a:solidFill>
              </a:rPr>
              <a:t> about it, and drop it before it gets to the target server. </a:t>
            </a:r>
            <a:endParaRPr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Typically, firewalls only understand Layer 3-4 traffic. However, web applications communicate with HTTP, which is a Layer 7 protocol. </a:t>
            </a:r>
            <a:endParaRPr sz="1600">
              <a:solidFill>
                <a:schemeClr val="dk1"/>
              </a:solidFill>
            </a:endParaRPr>
          </a:p>
          <a:p>
            <a:pPr indent="-330200" lvl="0" marL="457200" rtl="0" algn="l">
              <a:lnSpc>
                <a:spcPct val="100000"/>
              </a:lnSpc>
              <a:spcBef>
                <a:spcPts val="1200"/>
              </a:spcBef>
              <a:spcAft>
                <a:spcPts val="0"/>
              </a:spcAft>
              <a:buClr>
                <a:schemeClr val="dk1"/>
              </a:buClr>
              <a:buSzPts val="1600"/>
              <a:buChar char="●"/>
            </a:pPr>
            <a:r>
              <a:rPr lang="en" sz="1600">
                <a:solidFill>
                  <a:schemeClr val="dk1"/>
                </a:solidFill>
              </a:rPr>
              <a:t>Therefore, a firewall protecting a web server needs to understand application-layer (7) protocols. </a:t>
            </a:r>
            <a:endParaRPr/>
          </a:p>
          <a:p>
            <a:pPr indent="0" lvl="0" marL="0" rtl="0" algn="l">
              <a:spcBef>
                <a:spcPts val="1200"/>
              </a:spcBef>
              <a:spcAft>
                <a:spcPts val="8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a:t>
            </a:r>
            <a:endParaRPr/>
          </a:p>
        </p:txBody>
      </p:sp>
      <p:sp>
        <p:nvSpPr>
          <p:cNvPr id="1192" name="Google Shape;1192;p68"/>
          <p:cNvSpPr txBox="1"/>
          <p:nvPr>
            <p:ph idx="1" type="subTitle"/>
          </p:nvPr>
        </p:nvSpPr>
        <p:spPr>
          <a:xfrm>
            <a:off x="-14875" y="604800"/>
            <a:ext cx="9144000" cy="1845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Firewalls can be used to control access to either a single host (</a:t>
            </a:r>
            <a:r>
              <a:rPr lang="en" sz="1400">
                <a:latin typeface="Roboto Medium"/>
                <a:ea typeface="Roboto Medium"/>
                <a:cs typeface="Roboto Medium"/>
                <a:sym typeface="Roboto Medium"/>
              </a:rPr>
              <a:t>host-based firewall</a:t>
            </a:r>
            <a:r>
              <a:rPr lang="en" sz="1400"/>
              <a:t>) or an entire network (</a:t>
            </a:r>
            <a:r>
              <a:rPr lang="en" sz="1400">
                <a:latin typeface="Roboto Medium"/>
                <a:ea typeface="Roboto Medium"/>
                <a:cs typeface="Roboto Medium"/>
                <a:sym typeface="Roboto Medium"/>
              </a:rPr>
              <a:t>network firewall</a:t>
            </a:r>
            <a:r>
              <a:rPr lang="en"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 </a:t>
            </a:r>
            <a:r>
              <a:rPr b="1" lang="en" sz="1400"/>
              <a:t>host-based firewall</a:t>
            </a:r>
            <a:r>
              <a:rPr lang="en" sz="1400"/>
              <a:t> runs on the computers that they are meant to protect and block traffic to/from that specific device.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A </a:t>
            </a:r>
            <a:r>
              <a:rPr b="1" lang="en" sz="1400"/>
              <a:t>network firewall</a:t>
            </a:r>
            <a:r>
              <a:rPr lang="en" sz="1400"/>
              <a:t> is often placed in front of a router, in order to block malicious traffic from entering a private network. </a:t>
            </a:r>
            <a:endParaRPr sz="1400"/>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rPr lang="en" sz="1400">
                <a:highlight>
                  <a:srgbClr val="FFFFFF"/>
                </a:highlight>
              </a:rPr>
              <a:t>These two types of firewall work in the same way, by: </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317500" lvl="0" marL="457200" rtl="0" algn="l">
              <a:spcBef>
                <a:spcPts val="0"/>
              </a:spcBef>
              <a:spcAft>
                <a:spcPts val="0"/>
              </a:spcAft>
              <a:buSzPts val="1400"/>
              <a:buChar char="●"/>
            </a:pPr>
            <a:r>
              <a:rPr lang="en" sz="1400">
                <a:highlight>
                  <a:srgbClr val="FFFFFF"/>
                </a:highlight>
              </a:rPr>
              <a:t>Intercepting traffic before it reaches a target host, </a:t>
            </a:r>
            <a:endParaRPr sz="1400">
              <a:highlight>
                <a:srgbClr val="FFFFFF"/>
              </a:highlight>
            </a:endParaRPr>
          </a:p>
          <a:p>
            <a:pPr indent="-317500" lvl="0" marL="457200" rtl="0" algn="l">
              <a:spcBef>
                <a:spcPts val="0"/>
              </a:spcBef>
              <a:spcAft>
                <a:spcPts val="0"/>
              </a:spcAft>
              <a:buSzPts val="1400"/>
              <a:buChar char="●"/>
            </a:pPr>
            <a:r>
              <a:rPr lang="en" sz="1400">
                <a:highlight>
                  <a:srgbClr val="FFFFFF"/>
                </a:highlight>
              </a:rPr>
              <a:t>Inspect the source and destination addresses / ports, TCP flags, and other features of the incoming packets. </a:t>
            </a:r>
            <a:endParaRPr sz="1400">
              <a:highlight>
                <a:srgbClr val="FFFFFF"/>
              </a:highlight>
            </a:endParaRPr>
          </a:p>
          <a:p>
            <a:pPr indent="-317500" lvl="0" marL="457200" rtl="0" algn="l">
              <a:spcBef>
                <a:spcPts val="0"/>
              </a:spcBef>
              <a:spcAft>
                <a:spcPts val="0"/>
              </a:spcAft>
              <a:buSzPts val="1400"/>
              <a:buChar char="●"/>
            </a:pPr>
            <a:r>
              <a:rPr lang="en" sz="1400">
                <a:highlight>
                  <a:srgbClr val="FFFFFF"/>
                </a:highlight>
              </a:rPr>
              <a:t>Allow packets that come from trusted sources and deny packets that don’t. </a:t>
            </a:r>
            <a:endParaRPr sz="1400">
              <a:highlight>
                <a:srgbClr val="FFFFFF"/>
              </a:highlight>
            </a:endParaRPr>
          </a:p>
        </p:txBody>
      </p:sp>
      <p:sp>
        <p:nvSpPr>
          <p:cNvPr id="1193" name="Google Shape;119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7" name="Shape 1197"/>
        <p:cNvGrpSpPr/>
        <p:nvPr/>
      </p:nvGrpSpPr>
      <p:grpSpPr>
        <a:xfrm>
          <a:off x="0" y="0"/>
          <a:ext cx="0" cy="0"/>
          <a:chOff x="0" y="0"/>
          <a:chExt cx="0" cy="0"/>
        </a:xfrm>
      </p:grpSpPr>
      <p:sp>
        <p:nvSpPr>
          <p:cNvPr id="1198" name="Google Shape;1198;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 Rules</a:t>
            </a:r>
            <a:endParaRPr/>
          </a:p>
        </p:txBody>
      </p:sp>
      <p:sp>
        <p:nvSpPr>
          <p:cNvPr id="1199" name="Google Shape;1199;p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Firewalls decide which packets to allow or deny by applying rules to each packet.</a:t>
            </a:r>
            <a:endParaRPr>
              <a:solidFill>
                <a:schemeClr val="dk1"/>
              </a:solidFill>
            </a:endParaRPr>
          </a:p>
          <a:p>
            <a:pPr indent="0" lvl="0" marL="0" rtl="0" algn="l">
              <a:spcBef>
                <a:spcPts val="0"/>
              </a:spcBef>
              <a:spcAft>
                <a:spcPts val="0"/>
              </a:spcAft>
              <a:buNone/>
            </a:pPr>
            <a:r>
              <a:t/>
            </a:r>
            <a:endParaRPr/>
          </a:p>
        </p:txBody>
      </p:sp>
      <p:sp>
        <p:nvSpPr>
          <p:cNvPr id="1200" name="Google Shape;1200;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69"/>
          <p:cNvSpPr txBox="1"/>
          <p:nvPr>
            <p:ph idx="3" type="body"/>
          </p:nvPr>
        </p:nvSpPr>
        <p:spPr>
          <a:xfrm>
            <a:off x="175" y="1236800"/>
            <a:ext cx="9144000" cy="3669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A </a:t>
            </a:r>
            <a:r>
              <a:rPr lang="en"/>
              <a:t>firewall</a:t>
            </a:r>
            <a:r>
              <a:rPr lang="en"/>
              <a:t> rule is essentially a description of the kinds of packets that should be allowed or denied. </a:t>
            </a:r>
            <a:endParaRPr/>
          </a:p>
          <a:p>
            <a:pPr indent="-317500" lvl="0" marL="457200" rtl="0" algn="l">
              <a:spcBef>
                <a:spcPts val="800"/>
              </a:spcBef>
              <a:spcAft>
                <a:spcPts val="0"/>
              </a:spcAft>
              <a:buSzPts val="1400"/>
              <a:buChar char="●"/>
            </a:pPr>
            <a:r>
              <a:rPr lang="en"/>
              <a:t>Firewalls apply these rules by reading the source and destination information. </a:t>
            </a:r>
            <a:endParaRPr/>
          </a:p>
          <a:p>
            <a:pPr indent="-317500" lvl="0" marL="457200" rtl="0" algn="l">
              <a:spcBef>
                <a:spcPts val="0"/>
              </a:spcBef>
              <a:spcAft>
                <a:spcPts val="0"/>
              </a:spcAft>
              <a:buSzPts val="1400"/>
              <a:buChar char="●"/>
            </a:pPr>
            <a:r>
              <a:rPr lang="en"/>
              <a:t>It then determines whether to allow or reject the packet by comparing that information to the list of hosts it already knows to allow or deny. </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For example</a:t>
            </a:r>
            <a:r>
              <a:rPr lang="en"/>
              <a:t>: Administrator can protect the SSH server by restricting access to port 22 to only 172.16.5.5.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In this case, the rule would be: “</a:t>
            </a:r>
            <a:r>
              <a:rPr i="1" lang="en"/>
              <a:t>If the packet comes from 172.16.5.5 and is bound for 172.15.5.10:32, </a:t>
            </a:r>
            <a:r>
              <a:rPr b="1" i="1" lang="en"/>
              <a:t>allow </a:t>
            </a:r>
            <a:r>
              <a:rPr i="1" lang="en"/>
              <a:t>it into the network. Otherwise </a:t>
            </a:r>
            <a:r>
              <a:rPr b="1" i="1" lang="en"/>
              <a:t>reject </a:t>
            </a:r>
            <a:r>
              <a:rPr i="1" lang="en"/>
              <a:t>it. </a:t>
            </a:r>
            <a:endParaRPr i="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 Rules</a:t>
            </a:r>
            <a:endParaRPr/>
          </a:p>
        </p:txBody>
      </p:sp>
      <p:sp>
        <p:nvSpPr>
          <p:cNvPr id="1207" name="Google Shape;1207;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Other firewall rules include: </a:t>
            </a:r>
            <a:endParaRPr/>
          </a:p>
        </p:txBody>
      </p:sp>
      <p:sp>
        <p:nvSpPr>
          <p:cNvPr id="1208" name="Google Shape;1208;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rgbClr val="24292E"/>
                </a:solidFill>
                <a:latin typeface="Arial"/>
                <a:ea typeface="Arial"/>
                <a:cs typeface="Arial"/>
                <a:sym typeface="Arial"/>
              </a:rPr>
              <a:t>"</a:t>
            </a:r>
            <a:r>
              <a:rPr i="1" lang="en">
                <a:solidFill>
                  <a:srgbClr val="24292E"/>
                </a:solidFill>
                <a:latin typeface="Arial"/>
                <a:ea typeface="Arial"/>
                <a:cs typeface="Arial"/>
                <a:sym typeface="Arial"/>
              </a:rPr>
              <a:t>If this TCP packet comes from the subnet 172.16.5.0/24, allow it into the network. Otherwise, reject it</a:t>
            </a:r>
            <a:r>
              <a:rPr lang="en">
                <a:solidFill>
                  <a:srgbClr val="24292E"/>
                </a:solidFill>
                <a:latin typeface="Arial"/>
                <a:ea typeface="Arial"/>
                <a:cs typeface="Arial"/>
                <a:sym typeface="Arial"/>
              </a:rPr>
              <a:t>."</a:t>
            </a:r>
            <a:endParaRPr/>
          </a:p>
        </p:txBody>
      </p:sp>
      <p:sp>
        <p:nvSpPr>
          <p:cNvPr id="1210" name="Google Shape;1210;p7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a:solidFill>
                  <a:srgbClr val="24292E"/>
                </a:solidFill>
                <a:latin typeface="Arial"/>
                <a:ea typeface="Arial"/>
                <a:cs typeface="Arial"/>
                <a:sym typeface="Arial"/>
              </a:rPr>
              <a:t>"</a:t>
            </a:r>
            <a:r>
              <a:rPr i="1" lang="en">
                <a:solidFill>
                  <a:srgbClr val="24292E"/>
                </a:solidFill>
                <a:latin typeface="Arial"/>
                <a:ea typeface="Arial"/>
                <a:cs typeface="Arial"/>
                <a:sym typeface="Arial"/>
              </a:rPr>
              <a:t>If this TCP packet comes from the IP address 216.58.193.175, reject it</a:t>
            </a:r>
            <a:r>
              <a:rPr lang="en">
                <a:solidFill>
                  <a:srgbClr val="24292E"/>
                </a:solidFill>
                <a:latin typeface="Arial"/>
                <a:ea typeface="Arial"/>
                <a:cs typeface="Arial"/>
                <a:sym typeface="Arial"/>
              </a:rPr>
              <a:t>."</a:t>
            </a:r>
            <a:endParaRPr/>
          </a:p>
        </p:txBody>
      </p:sp>
      <p:sp>
        <p:nvSpPr>
          <p:cNvPr id="1211" name="Google Shape;1211;p7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1200"/>
              </a:spcBef>
              <a:spcAft>
                <a:spcPts val="1200"/>
              </a:spcAft>
              <a:buNone/>
            </a:pPr>
            <a:r>
              <a:rPr lang="en">
                <a:solidFill>
                  <a:srgbClr val="24292E"/>
                </a:solidFill>
                <a:latin typeface="Arial"/>
                <a:ea typeface="Arial"/>
                <a:cs typeface="Arial"/>
                <a:sym typeface="Arial"/>
              </a:rPr>
              <a:t>"</a:t>
            </a:r>
            <a:r>
              <a:rPr i="1" lang="en">
                <a:solidFill>
                  <a:srgbClr val="24292E"/>
                </a:solidFill>
                <a:latin typeface="Arial"/>
                <a:ea typeface="Arial"/>
                <a:cs typeface="Arial"/>
                <a:sym typeface="Arial"/>
              </a:rPr>
              <a:t>If this TCP packet has every TCP flag set, reject it</a:t>
            </a:r>
            <a:r>
              <a:rPr lang="en">
                <a:solidFill>
                  <a:srgbClr val="24292E"/>
                </a:solidFill>
                <a:latin typeface="Arial"/>
                <a:ea typeface="Arial"/>
                <a:cs typeface="Arial"/>
                <a:sym typeface="Arial"/>
              </a:rPr>
              <a:t>.”</a:t>
            </a:r>
            <a:endParaRPr/>
          </a:p>
        </p:txBody>
      </p:sp>
      <p:sp>
        <p:nvSpPr>
          <p:cNvPr id="1212" name="Google Shape;1212;p7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1200"/>
              </a:spcBef>
              <a:spcAft>
                <a:spcPts val="1200"/>
              </a:spcAft>
              <a:buNone/>
            </a:pPr>
            <a:r>
              <a:rPr lang="en">
                <a:solidFill>
                  <a:srgbClr val="24292E"/>
                </a:solidFill>
                <a:latin typeface="Arial"/>
                <a:ea typeface="Arial"/>
                <a:cs typeface="Arial"/>
                <a:sym typeface="Arial"/>
              </a:rPr>
              <a:t>"</a:t>
            </a:r>
            <a:r>
              <a:rPr i="1" lang="en">
                <a:solidFill>
                  <a:srgbClr val="24292E"/>
                </a:solidFill>
                <a:latin typeface="Arial"/>
                <a:ea typeface="Arial"/>
                <a:cs typeface="Arial"/>
                <a:sym typeface="Arial"/>
              </a:rPr>
              <a:t>If this TCP packet was sent less than 1ms after another packet from the same host, reject it</a:t>
            </a:r>
            <a:r>
              <a:rPr lang="en">
                <a:solidFill>
                  <a:srgbClr val="24292E"/>
                </a:solidFill>
                <a:latin typeface="Arial"/>
                <a:ea typeface="Arial"/>
                <a:cs typeface="Arial"/>
                <a:sym typeface="Arial"/>
              </a:rP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 Stateful and Stateless</a:t>
            </a:r>
            <a:endParaRPr/>
          </a:p>
        </p:txBody>
      </p:sp>
      <p:sp>
        <p:nvSpPr>
          <p:cNvPr id="1218" name="Google Shape;121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9" name="Google Shape;1219;p71"/>
          <p:cNvSpPr txBox="1"/>
          <p:nvPr/>
        </p:nvSpPr>
        <p:spPr>
          <a:xfrm flipH="1">
            <a:off x="1658863" y="1309960"/>
            <a:ext cx="1261800" cy="290700"/>
          </a:xfrm>
          <a:prstGeom prst="rect">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1220" name="Google Shape;1220;p71"/>
          <p:cNvSpPr txBox="1"/>
          <p:nvPr/>
        </p:nvSpPr>
        <p:spPr>
          <a:xfrm flipH="1">
            <a:off x="1658863" y="1866240"/>
            <a:ext cx="1261800" cy="2907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p:txBody>
      </p:sp>
      <p:sp>
        <p:nvSpPr>
          <p:cNvPr id="1221" name="Google Shape;1221;p71"/>
          <p:cNvSpPr txBox="1"/>
          <p:nvPr/>
        </p:nvSpPr>
        <p:spPr>
          <a:xfrm flipH="1">
            <a:off x="1658863" y="2426397"/>
            <a:ext cx="1261800" cy="290700"/>
          </a:xfrm>
          <a:prstGeom prst="rect">
            <a:avLst/>
          </a:prstGeom>
          <a:solidFill>
            <a:srgbClr val="4FA7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Session</a:t>
            </a:r>
            <a:endParaRPr>
              <a:latin typeface="Roboto"/>
              <a:ea typeface="Roboto"/>
              <a:cs typeface="Roboto"/>
              <a:sym typeface="Roboto"/>
            </a:endParaRPr>
          </a:p>
        </p:txBody>
      </p:sp>
      <p:sp>
        <p:nvSpPr>
          <p:cNvPr id="1222" name="Google Shape;1222;p71"/>
          <p:cNvSpPr txBox="1"/>
          <p:nvPr/>
        </p:nvSpPr>
        <p:spPr>
          <a:xfrm flipH="1">
            <a:off x="1658863" y="3054409"/>
            <a:ext cx="1261800" cy="290700"/>
          </a:xfrm>
          <a:prstGeom prst="rect">
            <a:avLst/>
          </a:prstGeom>
          <a:solidFill>
            <a:srgbClr val="AFCA5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1223" name="Google Shape;1223;p71"/>
          <p:cNvSpPr txBox="1"/>
          <p:nvPr/>
        </p:nvSpPr>
        <p:spPr>
          <a:xfrm flipH="1">
            <a:off x="1658863" y="3403301"/>
            <a:ext cx="1261800" cy="290700"/>
          </a:xfrm>
          <a:prstGeom prst="rect">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Network</a:t>
            </a:r>
            <a:endParaRPr>
              <a:latin typeface="Roboto"/>
              <a:ea typeface="Roboto"/>
              <a:cs typeface="Roboto"/>
              <a:sym typeface="Roboto"/>
            </a:endParaRPr>
          </a:p>
        </p:txBody>
      </p:sp>
      <p:sp>
        <p:nvSpPr>
          <p:cNvPr id="1224" name="Google Shape;1224;p71"/>
          <p:cNvSpPr txBox="1"/>
          <p:nvPr/>
        </p:nvSpPr>
        <p:spPr>
          <a:xfrm flipH="1">
            <a:off x="1658863" y="3924472"/>
            <a:ext cx="1261800" cy="290700"/>
          </a:xfrm>
          <a:prstGeom prst="rect">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Data Link</a:t>
            </a:r>
            <a:endParaRPr>
              <a:latin typeface="Roboto"/>
              <a:ea typeface="Roboto"/>
              <a:cs typeface="Roboto"/>
              <a:sym typeface="Roboto"/>
            </a:endParaRPr>
          </a:p>
        </p:txBody>
      </p:sp>
      <p:sp>
        <p:nvSpPr>
          <p:cNvPr id="1225" name="Google Shape;1225;p71"/>
          <p:cNvSpPr txBox="1"/>
          <p:nvPr/>
        </p:nvSpPr>
        <p:spPr>
          <a:xfrm flipH="1">
            <a:off x="1658863" y="4315639"/>
            <a:ext cx="1261800" cy="290700"/>
          </a:xfrm>
          <a:prstGeom prst="rect">
            <a:avLst/>
          </a:prstGeom>
          <a:solidFill>
            <a:srgbClr val="CC441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1226" name="Google Shape;1226;p71"/>
          <p:cNvSpPr txBox="1"/>
          <p:nvPr/>
        </p:nvSpPr>
        <p:spPr>
          <a:xfrm flipH="1">
            <a:off x="639088" y="1313550"/>
            <a:ext cx="976200" cy="290700"/>
          </a:xfrm>
          <a:prstGeom prst="rect">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1227" name="Google Shape;1227;p71"/>
          <p:cNvSpPr txBox="1"/>
          <p:nvPr/>
        </p:nvSpPr>
        <p:spPr>
          <a:xfrm flipH="1">
            <a:off x="639088" y="1869833"/>
            <a:ext cx="976200" cy="2907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1228" name="Google Shape;1228;p71"/>
          <p:cNvSpPr txBox="1"/>
          <p:nvPr/>
        </p:nvSpPr>
        <p:spPr>
          <a:xfrm flipH="1">
            <a:off x="639088" y="2429993"/>
            <a:ext cx="976200" cy="290700"/>
          </a:xfrm>
          <a:prstGeom prst="rect">
            <a:avLst/>
          </a:prstGeom>
          <a:solidFill>
            <a:srgbClr val="4FA7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1229" name="Google Shape;1229;p71"/>
          <p:cNvSpPr txBox="1"/>
          <p:nvPr/>
        </p:nvSpPr>
        <p:spPr>
          <a:xfrm flipH="1">
            <a:off x="639088" y="3058008"/>
            <a:ext cx="976200" cy="290700"/>
          </a:xfrm>
          <a:prstGeom prst="rect">
            <a:avLst/>
          </a:prstGeom>
          <a:solidFill>
            <a:srgbClr val="AFCA5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Segments</a:t>
            </a:r>
            <a:endParaRPr sz="1300">
              <a:latin typeface="Roboto"/>
              <a:ea typeface="Roboto"/>
              <a:cs typeface="Roboto"/>
              <a:sym typeface="Roboto"/>
            </a:endParaRPr>
          </a:p>
        </p:txBody>
      </p:sp>
      <p:sp>
        <p:nvSpPr>
          <p:cNvPr id="1230" name="Google Shape;1230;p71"/>
          <p:cNvSpPr txBox="1"/>
          <p:nvPr/>
        </p:nvSpPr>
        <p:spPr>
          <a:xfrm flipH="1">
            <a:off x="639088" y="3406903"/>
            <a:ext cx="976200" cy="290700"/>
          </a:xfrm>
          <a:prstGeom prst="rect">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Packets</a:t>
            </a:r>
            <a:endParaRPr>
              <a:latin typeface="Roboto"/>
              <a:ea typeface="Roboto"/>
              <a:cs typeface="Roboto"/>
              <a:sym typeface="Roboto"/>
            </a:endParaRPr>
          </a:p>
        </p:txBody>
      </p:sp>
      <p:sp>
        <p:nvSpPr>
          <p:cNvPr id="1231" name="Google Shape;1231;p71"/>
          <p:cNvSpPr txBox="1"/>
          <p:nvPr/>
        </p:nvSpPr>
        <p:spPr>
          <a:xfrm flipH="1">
            <a:off x="639088" y="3928077"/>
            <a:ext cx="976200" cy="290700"/>
          </a:xfrm>
          <a:prstGeom prst="rect">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Frames</a:t>
            </a:r>
            <a:endParaRPr>
              <a:latin typeface="Roboto"/>
              <a:ea typeface="Roboto"/>
              <a:cs typeface="Roboto"/>
              <a:sym typeface="Roboto"/>
            </a:endParaRPr>
          </a:p>
        </p:txBody>
      </p:sp>
      <p:sp>
        <p:nvSpPr>
          <p:cNvPr id="1232" name="Google Shape;1232;p71"/>
          <p:cNvSpPr txBox="1"/>
          <p:nvPr/>
        </p:nvSpPr>
        <p:spPr>
          <a:xfrm flipH="1">
            <a:off x="639088" y="4319247"/>
            <a:ext cx="976200" cy="290700"/>
          </a:xfrm>
          <a:prstGeom prst="rect">
            <a:avLst/>
          </a:prstGeom>
          <a:solidFill>
            <a:srgbClr val="CC441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Bits</a:t>
            </a:r>
            <a:endParaRPr>
              <a:latin typeface="Roboto"/>
              <a:ea typeface="Roboto"/>
              <a:cs typeface="Roboto"/>
              <a:sym typeface="Roboto"/>
            </a:endParaRPr>
          </a:p>
        </p:txBody>
      </p:sp>
      <p:sp>
        <p:nvSpPr>
          <p:cNvPr id="1233" name="Google Shape;1233;p71"/>
          <p:cNvSpPr txBox="1"/>
          <p:nvPr/>
        </p:nvSpPr>
        <p:spPr>
          <a:xfrm flipH="1">
            <a:off x="258749" y="1306350"/>
            <a:ext cx="285300" cy="290700"/>
          </a:xfrm>
          <a:prstGeom prst="rect">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7</a:t>
            </a:r>
            <a:endParaRPr>
              <a:latin typeface="Roboto"/>
              <a:ea typeface="Roboto"/>
              <a:cs typeface="Roboto"/>
              <a:sym typeface="Roboto"/>
            </a:endParaRPr>
          </a:p>
        </p:txBody>
      </p:sp>
      <p:sp>
        <p:nvSpPr>
          <p:cNvPr id="1234" name="Google Shape;1234;p71"/>
          <p:cNvSpPr txBox="1"/>
          <p:nvPr/>
        </p:nvSpPr>
        <p:spPr>
          <a:xfrm flipH="1">
            <a:off x="258749" y="1862633"/>
            <a:ext cx="285300" cy="290700"/>
          </a:xfrm>
          <a:prstGeom prst="rect">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6</a:t>
            </a:r>
            <a:endParaRPr>
              <a:latin typeface="Roboto"/>
              <a:ea typeface="Roboto"/>
              <a:cs typeface="Roboto"/>
              <a:sym typeface="Roboto"/>
            </a:endParaRPr>
          </a:p>
        </p:txBody>
      </p:sp>
      <p:sp>
        <p:nvSpPr>
          <p:cNvPr id="1235" name="Google Shape;1235;p71"/>
          <p:cNvSpPr txBox="1"/>
          <p:nvPr/>
        </p:nvSpPr>
        <p:spPr>
          <a:xfrm flipH="1">
            <a:off x="258749" y="2422794"/>
            <a:ext cx="285300" cy="290700"/>
          </a:xfrm>
          <a:prstGeom prst="rect">
            <a:avLst/>
          </a:prstGeom>
          <a:solidFill>
            <a:srgbClr val="4FA78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5</a:t>
            </a:r>
            <a:endParaRPr>
              <a:latin typeface="Roboto"/>
              <a:ea typeface="Roboto"/>
              <a:cs typeface="Roboto"/>
              <a:sym typeface="Roboto"/>
            </a:endParaRPr>
          </a:p>
        </p:txBody>
      </p:sp>
      <p:sp>
        <p:nvSpPr>
          <p:cNvPr id="1236" name="Google Shape;1236;p71"/>
          <p:cNvSpPr txBox="1"/>
          <p:nvPr/>
        </p:nvSpPr>
        <p:spPr>
          <a:xfrm flipH="1">
            <a:off x="258749" y="3050809"/>
            <a:ext cx="285300" cy="290700"/>
          </a:xfrm>
          <a:prstGeom prst="rect">
            <a:avLst/>
          </a:prstGeom>
          <a:solidFill>
            <a:srgbClr val="AFCA5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Roboto"/>
                <a:ea typeface="Roboto"/>
                <a:cs typeface="Roboto"/>
                <a:sym typeface="Roboto"/>
              </a:rPr>
              <a:t>4</a:t>
            </a:r>
            <a:endParaRPr sz="1300">
              <a:latin typeface="Roboto"/>
              <a:ea typeface="Roboto"/>
              <a:cs typeface="Roboto"/>
              <a:sym typeface="Roboto"/>
            </a:endParaRPr>
          </a:p>
        </p:txBody>
      </p:sp>
      <p:sp>
        <p:nvSpPr>
          <p:cNvPr id="1237" name="Google Shape;1237;p71"/>
          <p:cNvSpPr txBox="1"/>
          <p:nvPr/>
        </p:nvSpPr>
        <p:spPr>
          <a:xfrm flipH="1">
            <a:off x="258749" y="3399705"/>
            <a:ext cx="285300" cy="290700"/>
          </a:xfrm>
          <a:prstGeom prst="rect">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1238" name="Google Shape;1238;p71"/>
          <p:cNvSpPr txBox="1"/>
          <p:nvPr/>
        </p:nvSpPr>
        <p:spPr>
          <a:xfrm flipH="1">
            <a:off x="258749" y="3920879"/>
            <a:ext cx="285300" cy="290700"/>
          </a:xfrm>
          <a:prstGeom prst="rect">
            <a:avLst/>
          </a:prstGeom>
          <a:solidFill>
            <a:srgbClr val="E6913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1239" name="Google Shape;1239;p71"/>
          <p:cNvSpPr txBox="1"/>
          <p:nvPr/>
        </p:nvSpPr>
        <p:spPr>
          <a:xfrm flipH="1">
            <a:off x="258749" y="4312050"/>
            <a:ext cx="285300" cy="290700"/>
          </a:xfrm>
          <a:prstGeom prst="rect">
            <a:avLst/>
          </a:prstGeom>
          <a:solidFill>
            <a:srgbClr val="CC441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1240" name="Google Shape;1240;p71"/>
          <p:cNvCxnSpPr>
            <a:stCxn id="1219" idx="1"/>
          </p:cNvCxnSpPr>
          <p:nvPr/>
        </p:nvCxnSpPr>
        <p:spPr>
          <a:xfrm flipH="1" rot="10800000">
            <a:off x="2920663" y="1449010"/>
            <a:ext cx="1011900" cy="6300"/>
          </a:xfrm>
          <a:prstGeom prst="straightConnector1">
            <a:avLst/>
          </a:prstGeom>
          <a:noFill/>
          <a:ln cap="flat" cmpd="sng" w="28575">
            <a:solidFill>
              <a:srgbClr val="073763"/>
            </a:solidFill>
            <a:prstDash val="solid"/>
            <a:round/>
            <a:headEnd len="med" w="med" type="none"/>
            <a:tailEnd len="med" w="med" type="triangle"/>
          </a:ln>
        </p:spPr>
      </p:cxnSp>
      <p:sp>
        <p:nvSpPr>
          <p:cNvPr id="1241" name="Google Shape;1241;p71"/>
          <p:cNvSpPr txBox="1"/>
          <p:nvPr/>
        </p:nvSpPr>
        <p:spPr>
          <a:xfrm>
            <a:off x="3943000" y="1086650"/>
            <a:ext cx="4957200" cy="1827300"/>
          </a:xfrm>
          <a:prstGeom prst="rect">
            <a:avLst/>
          </a:prstGeom>
          <a:noFill/>
          <a:ln cap="flat" cmpd="sng" w="9525">
            <a:solidFill>
              <a:srgbClr val="07376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Stateful firewalls</a:t>
            </a:r>
            <a:r>
              <a:rPr lang="en">
                <a:latin typeface="Roboto"/>
                <a:ea typeface="Roboto"/>
                <a:cs typeface="Roboto"/>
                <a:sym typeface="Roboto"/>
              </a:rPr>
              <a:t> monitor the whole TCP connection, instead of just its </a:t>
            </a:r>
            <a:r>
              <a:rPr lang="en">
                <a:latin typeface="Roboto"/>
                <a:ea typeface="Roboto"/>
                <a:cs typeface="Roboto"/>
                <a:sym typeface="Roboto"/>
              </a:rPr>
              <a:t>constituent</a:t>
            </a:r>
            <a:r>
              <a:rPr lang="en">
                <a:latin typeface="Roboto"/>
                <a:ea typeface="Roboto"/>
                <a:cs typeface="Roboto"/>
                <a:sym typeface="Roboto"/>
              </a:rPr>
              <a:t> packets.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 series of related TCP packets are a TCP Stream, which are transferred over TCP Connections.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Application protocols like HTTP involve transferring large amounts of data over TCP connections. </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242" name="Google Shape;1242;p71"/>
          <p:cNvSpPr txBox="1"/>
          <p:nvPr/>
        </p:nvSpPr>
        <p:spPr>
          <a:xfrm>
            <a:off x="3943000" y="3027925"/>
            <a:ext cx="4957200" cy="1827300"/>
          </a:xfrm>
          <a:prstGeom prst="rect">
            <a:avLst/>
          </a:prstGeom>
          <a:noFill/>
          <a:ln cap="flat" cmpd="sng" w="9525">
            <a:solidFill>
              <a:srgbClr val="274E1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Stateless firewalls</a:t>
            </a:r>
            <a:r>
              <a:rPr lang="en">
                <a:latin typeface="Roboto"/>
                <a:ea typeface="Roboto"/>
                <a:cs typeface="Roboto"/>
                <a:sym typeface="Roboto"/>
              </a:rPr>
              <a:t> allow or reject traffic on a “per-packet” basis.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Applies rules by reading source and destination data of Layer 3 and Layer 4 level </a:t>
            </a:r>
            <a:r>
              <a:rPr lang="en">
                <a:latin typeface="Roboto"/>
                <a:ea typeface="Roboto"/>
                <a:cs typeface="Roboto"/>
                <a:sym typeface="Roboto"/>
              </a:rPr>
              <a:t>information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“State-less” because they do not “remember” anything about previous packets they’ve seen.</a:t>
            </a:r>
            <a:endParaRPr>
              <a:latin typeface="Roboto"/>
              <a:ea typeface="Roboto"/>
              <a:cs typeface="Roboto"/>
              <a:sym typeface="Roboto"/>
            </a:endParaRPr>
          </a:p>
        </p:txBody>
      </p:sp>
      <p:sp>
        <p:nvSpPr>
          <p:cNvPr id="1243" name="Google Shape;1243;p71"/>
          <p:cNvSpPr/>
          <p:nvPr/>
        </p:nvSpPr>
        <p:spPr>
          <a:xfrm>
            <a:off x="227675" y="3007225"/>
            <a:ext cx="2742600" cy="7554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4" name="Google Shape;1244;p71"/>
          <p:cNvCxnSpPr>
            <a:stCxn id="1243" idx="3"/>
          </p:cNvCxnSpPr>
          <p:nvPr/>
        </p:nvCxnSpPr>
        <p:spPr>
          <a:xfrm>
            <a:off x="2970275" y="3384925"/>
            <a:ext cx="962400" cy="5100"/>
          </a:xfrm>
          <a:prstGeom prst="straightConnector1">
            <a:avLst/>
          </a:prstGeom>
          <a:noFill/>
          <a:ln cap="flat" cmpd="sng" w="28575">
            <a:solidFill>
              <a:srgbClr val="274E13"/>
            </a:solidFill>
            <a:prstDash val="solid"/>
            <a:round/>
            <a:headEnd len="med" w="med" type="none"/>
            <a:tailEnd len="med" w="med" type="triangle"/>
          </a:ln>
        </p:spPr>
      </p:cxnSp>
      <p:sp>
        <p:nvSpPr>
          <p:cNvPr id="1245" name="Google Shape;1245;p71"/>
          <p:cNvSpPr/>
          <p:nvPr/>
        </p:nvSpPr>
        <p:spPr>
          <a:xfrm>
            <a:off x="171175" y="1268975"/>
            <a:ext cx="2815800" cy="404700"/>
          </a:xfrm>
          <a:prstGeom prst="rect">
            <a:avLst/>
          </a:prstGeom>
          <a:noFill/>
          <a:ln cap="flat" cmpd="sng" w="9525">
            <a:solidFill>
              <a:srgbClr val="07376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0" name="Google Shape;1030;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2" name="Google Shape;1032;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30200" lvl="0" marL="457200" rtl="0" algn="l">
              <a:lnSpc>
                <a:spcPct val="200000"/>
              </a:lnSpc>
              <a:spcBef>
                <a:spcPts val="300"/>
              </a:spcBef>
              <a:spcAft>
                <a:spcPts val="0"/>
              </a:spcAft>
              <a:buClr>
                <a:srgbClr val="24292E"/>
              </a:buClr>
              <a:buSzPts val="1600"/>
              <a:buChar char="☐"/>
            </a:pPr>
            <a:r>
              <a:rPr lang="en" sz="1600">
                <a:solidFill>
                  <a:srgbClr val="24292E"/>
                </a:solidFill>
              </a:rPr>
              <a:t>Explain the relationship between ports and services.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Describe how open ports contribute to a machine’s attack surface.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Explain how firewalls can be used to protect a machine’s open ports.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Develop and implement firewall policies with UFW and </a:t>
            </a:r>
            <a:r>
              <a:rPr lang="en" sz="1600">
                <a:solidFill>
                  <a:srgbClr val="24292E"/>
                </a:solidFill>
                <a:latin typeface="Roboto Mono"/>
                <a:ea typeface="Roboto Mono"/>
                <a:cs typeface="Roboto Mono"/>
                <a:sym typeface="Roboto Mono"/>
              </a:rPr>
              <a:t>firewalld</a:t>
            </a:r>
            <a:r>
              <a:rPr lang="en" sz="1600">
                <a:solidFill>
                  <a:srgbClr val="24292E"/>
                </a:solidFill>
              </a:rPr>
              <a:t>. </a:t>
            </a:r>
            <a:endParaRPr>
              <a:solidFill>
                <a:schemeClr val="dk1"/>
              </a:solidFill>
              <a:latin typeface="Roboto Light"/>
              <a:ea typeface="Roboto Light"/>
              <a:cs typeface="Roboto Light"/>
              <a:sym typeface="Roboto Light"/>
            </a:endParaRPr>
          </a:p>
          <a:p>
            <a:pPr indent="0" lvl="0" marL="0" rtl="0" algn="l">
              <a:spcBef>
                <a:spcPts val="1200"/>
              </a:spcBef>
              <a:spcAft>
                <a:spcPts val="800"/>
              </a:spcAft>
              <a:buNone/>
            </a:pPr>
            <a:r>
              <a:t/>
            </a:r>
            <a:endParaRPr/>
          </a:p>
        </p:txBody>
      </p:sp>
      <p:sp>
        <p:nvSpPr>
          <p:cNvPr id="1033" name="Google Shape;1033;p54"/>
          <p:cNvSpPr/>
          <p:nvPr/>
        </p:nvSpPr>
        <p:spPr>
          <a:xfrm>
            <a:off x="513375" y="13578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513375" y="18084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23122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8160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State</a:t>
            </a:r>
            <a:r>
              <a:rPr lang="en" u="sng">
                <a:solidFill>
                  <a:schemeClr val="dk1"/>
                </a:solidFill>
              </a:rPr>
              <a:t>less</a:t>
            </a:r>
            <a:r>
              <a:rPr lang="en">
                <a:solidFill>
                  <a:schemeClr val="dk1"/>
                </a:solidFill>
              </a:rPr>
              <a:t> Firewalls</a:t>
            </a:r>
            <a:endParaRPr/>
          </a:p>
        </p:txBody>
      </p:sp>
      <p:sp>
        <p:nvSpPr>
          <p:cNvPr id="1251" name="Google Shape;1251;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Firewalls can inspect almost any feature of incoming packets, the most important features being: </a:t>
            </a:r>
            <a:endParaRPr/>
          </a:p>
        </p:txBody>
      </p:sp>
      <p:sp>
        <p:nvSpPr>
          <p:cNvPr id="1252" name="Google Shape;1252;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3" name="Google Shape;1253;p72"/>
          <p:cNvSpPr txBox="1"/>
          <p:nvPr>
            <p:ph idx="3" type="body"/>
          </p:nvPr>
        </p:nvSpPr>
        <p:spPr>
          <a:xfrm>
            <a:off x="175" y="1483375"/>
            <a:ext cx="9144000" cy="34230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0"/>
              </a:spcBef>
              <a:spcAft>
                <a:spcPts val="0"/>
              </a:spcAft>
              <a:buClr>
                <a:srgbClr val="000000"/>
              </a:buClr>
              <a:buSzPts val="1200"/>
              <a:buFont typeface="Roboto"/>
              <a:buChar char="●"/>
            </a:pPr>
            <a:r>
              <a:rPr b="1" lang="en" sz="1200"/>
              <a:t>Source/Destination IP/MAC Addresses</a:t>
            </a:r>
            <a:endParaRPr b="1" sz="1200"/>
          </a:p>
          <a:p>
            <a:pPr indent="-298450" lvl="1" marL="914400" rtl="0" algn="l">
              <a:lnSpc>
                <a:spcPct val="115000"/>
              </a:lnSpc>
              <a:spcBef>
                <a:spcPts val="0"/>
              </a:spcBef>
              <a:spcAft>
                <a:spcPts val="0"/>
              </a:spcAft>
              <a:buClr>
                <a:srgbClr val="000000"/>
              </a:buClr>
              <a:buSzPts val="1100"/>
              <a:buFont typeface="Roboto"/>
              <a:buChar char="○"/>
            </a:pPr>
            <a:r>
              <a:rPr lang="en" sz="1200"/>
              <a:t> Does the packet comes from a device in a trusted subnet or is the response to a request made from a trusted device?</a:t>
            </a:r>
            <a:endParaRPr sz="1200"/>
          </a:p>
          <a:p>
            <a:pPr indent="-304800" lvl="0" marL="457200" rtl="0" algn="l">
              <a:lnSpc>
                <a:spcPct val="115000"/>
              </a:lnSpc>
              <a:spcBef>
                <a:spcPts val="0"/>
              </a:spcBef>
              <a:spcAft>
                <a:spcPts val="0"/>
              </a:spcAft>
              <a:buClr>
                <a:srgbClr val="000000"/>
              </a:buClr>
              <a:buSzPts val="1200"/>
              <a:buFont typeface="Roboto"/>
              <a:buChar char="●"/>
            </a:pPr>
            <a:r>
              <a:rPr b="1" lang="en" sz="1200"/>
              <a:t>TCP Flags</a:t>
            </a:r>
            <a:endParaRPr b="1" sz="1200"/>
          </a:p>
          <a:p>
            <a:pPr indent="-304800" lvl="1" marL="914400" rtl="0" algn="l">
              <a:lnSpc>
                <a:spcPct val="115000"/>
              </a:lnSpc>
              <a:spcBef>
                <a:spcPts val="0"/>
              </a:spcBef>
              <a:spcAft>
                <a:spcPts val="0"/>
              </a:spcAft>
              <a:buClr>
                <a:srgbClr val="000000"/>
              </a:buClr>
              <a:buSzPts val="1200"/>
              <a:buFont typeface="Roboto"/>
              <a:buChar char="○"/>
            </a:pPr>
            <a:r>
              <a:rPr lang="en" sz="1200"/>
              <a:t>Malicious</a:t>
            </a:r>
            <a:r>
              <a:rPr lang="en" sz="1200"/>
              <a:t> packets often have non-standard TCP flag settings. </a:t>
            </a:r>
            <a:endParaRPr sz="1200"/>
          </a:p>
          <a:p>
            <a:pPr indent="-304800" lvl="1" marL="914400" rtl="0" algn="l">
              <a:lnSpc>
                <a:spcPct val="115000"/>
              </a:lnSpc>
              <a:spcBef>
                <a:spcPts val="0"/>
              </a:spcBef>
              <a:spcAft>
                <a:spcPts val="0"/>
              </a:spcAft>
              <a:buClr>
                <a:schemeClr val="dk1"/>
              </a:buClr>
              <a:buSzPts val="1200"/>
              <a:buFont typeface="Arial"/>
              <a:buChar char="○"/>
            </a:pPr>
            <a:r>
              <a:rPr lang="en" sz="1200"/>
              <a:t>For example: Hacking tools like Nmap’s Xmas scan set non-standard combinations of TCP flags to bypass firewalls. </a:t>
            </a:r>
            <a:endParaRPr sz="1200"/>
          </a:p>
          <a:p>
            <a:pPr indent="-304800" lvl="0" marL="457200" rtl="0" algn="l">
              <a:lnSpc>
                <a:spcPct val="115000"/>
              </a:lnSpc>
              <a:spcBef>
                <a:spcPts val="0"/>
              </a:spcBef>
              <a:spcAft>
                <a:spcPts val="0"/>
              </a:spcAft>
              <a:buClr>
                <a:srgbClr val="24292E"/>
              </a:buClr>
              <a:buSzPts val="1200"/>
              <a:buFont typeface="Arial"/>
              <a:buChar char="●"/>
            </a:pPr>
            <a:r>
              <a:rPr b="1" lang="en" sz="1200"/>
              <a:t>Malformed or Corrupt Data</a:t>
            </a:r>
            <a:endParaRPr b="1" sz="1200"/>
          </a:p>
          <a:p>
            <a:pPr indent="-304800" lvl="1" marL="914400" rtl="0" algn="l">
              <a:lnSpc>
                <a:spcPct val="115000"/>
              </a:lnSpc>
              <a:spcBef>
                <a:spcPts val="0"/>
              </a:spcBef>
              <a:spcAft>
                <a:spcPts val="0"/>
              </a:spcAft>
              <a:buClr>
                <a:schemeClr val="dk1"/>
              </a:buClr>
              <a:buSzPts val="1200"/>
              <a:buFont typeface="Arial"/>
              <a:buChar char="○"/>
            </a:pPr>
            <a:r>
              <a:rPr lang="en" sz="1200"/>
              <a:t>Attackers sometimes send specially crafted malformed or corrupted data as part of an attack. Firewalls can be configured to deny packets containing this type data. </a:t>
            </a:r>
            <a:endParaRPr sz="1200"/>
          </a:p>
          <a:p>
            <a:pPr indent="-304800" lvl="0" marL="457200" rtl="0" algn="l">
              <a:lnSpc>
                <a:spcPct val="115000"/>
              </a:lnSpc>
              <a:spcBef>
                <a:spcPts val="0"/>
              </a:spcBef>
              <a:spcAft>
                <a:spcPts val="0"/>
              </a:spcAft>
              <a:buClr>
                <a:srgbClr val="24292E"/>
              </a:buClr>
              <a:buSzPts val="1200"/>
              <a:buFont typeface="Arial"/>
              <a:buChar char="●"/>
            </a:pPr>
            <a:r>
              <a:rPr b="1" lang="en" sz="1200"/>
              <a:t>Transmission Rate</a:t>
            </a:r>
            <a:endParaRPr b="1" sz="1200"/>
          </a:p>
          <a:p>
            <a:pPr indent="-304800" lvl="1" marL="914400" rtl="0" algn="l">
              <a:lnSpc>
                <a:spcPct val="115000"/>
              </a:lnSpc>
              <a:spcBef>
                <a:spcPts val="0"/>
              </a:spcBef>
              <a:spcAft>
                <a:spcPts val="0"/>
              </a:spcAft>
              <a:buClr>
                <a:schemeClr val="dk1"/>
              </a:buClr>
              <a:buSzPts val="1200"/>
              <a:buFont typeface="Arial"/>
              <a:buChar char="○"/>
            </a:pPr>
            <a:r>
              <a:rPr lang="en" sz="1200"/>
              <a:t>Firewalls can be configured to block traffic from machines that send too many packets too quickly. </a:t>
            </a:r>
            <a:endParaRPr sz="1200"/>
          </a:p>
          <a:p>
            <a:pPr indent="-304800" lvl="1" marL="914400" rtl="0" algn="l">
              <a:lnSpc>
                <a:spcPct val="115000"/>
              </a:lnSpc>
              <a:spcBef>
                <a:spcPts val="0"/>
              </a:spcBef>
              <a:spcAft>
                <a:spcPts val="0"/>
              </a:spcAft>
              <a:buClr>
                <a:schemeClr val="dk1"/>
              </a:buClr>
              <a:buSzPts val="1200"/>
              <a:buFont typeface="Arial"/>
              <a:buChar char="○"/>
            </a:pPr>
            <a:r>
              <a:rPr lang="en" sz="1200"/>
              <a:t>For example: an administrator might configure a web server to accept traffic from any IP address, but block traffic from any host that sends more than 100 requests in one second. </a:t>
            </a:r>
            <a:endParaRPr sz="1200"/>
          </a:p>
          <a:p>
            <a:pPr indent="-304800" lvl="1" marL="914400" rtl="0" algn="l">
              <a:lnSpc>
                <a:spcPct val="115000"/>
              </a:lnSpc>
              <a:spcBef>
                <a:spcPts val="0"/>
              </a:spcBef>
              <a:spcAft>
                <a:spcPts val="0"/>
              </a:spcAft>
              <a:buClr>
                <a:schemeClr val="dk1"/>
              </a:buClr>
              <a:buSzPts val="1200"/>
              <a:buFont typeface="Arial"/>
              <a:buChar char="○"/>
            </a:pPr>
            <a:r>
              <a:rPr lang="en" sz="1200"/>
              <a:t>This process is called </a:t>
            </a:r>
            <a:r>
              <a:rPr b="1" lang="en" sz="1200"/>
              <a:t>rate limiting </a:t>
            </a:r>
            <a:r>
              <a:rPr lang="en" sz="1200"/>
              <a:t>or </a:t>
            </a:r>
            <a:r>
              <a:rPr b="1" lang="en" sz="1200"/>
              <a:t>request throttling. </a:t>
            </a:r>
            <a:endParaRPr sz="1200"/>
          </a:p>
          <a:p>
            <a:pPr indent="0" lvl="0" marL="0" rtl="0" algn="l">
              <a:spcBef>
                <a:spcPts val="0"/>
              </a:spcBef>
              <a:spcAft>
                <a:spcPts val="8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State</a:t>
            </a:r>
            <a:r>
              <a:rPr lang="en" u="sng"/>
              <a:t>ful</a:t>
            </a:r>
            <a:r>
              <a:rPr lang="en"/>
              <a:t> Firewalls</a:t>
            </a:r>
            <a:endParaRPr/>
          </a:p>
        </p:txBody>
      </p:sp>
      <p:sp>
        <p:nvSpPr>
          <p:cNvPr id="1259" name="Google Shape;1259;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Inspecting the whole data stream allows stateful firewalls to detect more information: </a:t>
            </a:r>
            <a:endParaRPr/>
          </a:p>
        </p:txBody>
      </p:sp>
      <p:sp>
        <p:nvSpPr>
          <p:cNvPr id="1260" name="Google Shape;1260;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1" name="Google Shape;1261;p7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If a packet is trying to establish a new connection. (New State) </a:t>
            </a:r>
            <a:endParaRPr sz="1800"/>
          </a:p>
        </p:txBody>
      </p:sp>
      <p:sp>
        <p:nvSpPr>
          <p:cNvPr id="1262" name="Google Shape;1262;p7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If a packet is part of an existing connection. (Established State)</a:t>
            </a:r>
            <a:endParaRPr sz="1800"/>
          </a:p>
        </p:txBody>
      </p:sp>
      <p:sp>
        <p:nvSpPr>
          <p:cNvPr id="1263" name="Google Shape;1263;p7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Is a packet is rouge. </a:t>
            </a:r>
            <a:r>
              <a:rPr lang="en" sz="1750"/>
              <a:t>(Neither opening a new or part of an established)</a:t>
            </a:r>
            <a:endParaRPr sz="1750"/>
          </a:p>
        </p:txBody>
      </p:sp>
      <p:sp>
        <p:nvSpPr>
          <p:cNvPr id="1264" name="Google Shape;1264;p7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Which protocol is in use.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FTP / Stateful Firewall Process</a:t>
            </a:r>
            <a:endParaRPr/>
          </a:p>
        </p:txBody>
      </p:sp>
      <p:sp>
        <p:nvSpPr>
          <p:cNvPr id="1270" name="Google Shape;1270;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t>File Transfer Protocol (FTP) is used to transfer files between machines, usually running on port 21. </a:t>
            </a:r>
            <a:endParaRPr sz="1700"/>
          </a:p>
        </p:txBody>
      </p:sp>
      <p:sp>
        <p:nvSpPr>
          <p:cNvPr id="1271" name="Google Shape;1271;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2" name="Google Shape;1272;p74"/>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FTP Command Channel</a:t>
            </a:r>
            <a:r>
              <a:rPr lang="en"/>
              <a:t>: When a client wants to download a file, they connect to the server’s port 21 and requests a file, with a command like </a:t>
            </a:r>
            <a:r>
              <a:rPr lang="en">
                <a:latin typeface="Roboto Mono"/>
                <a:ea typeface="Roboto Mono"/>
                <a:cs typeface="Roboto Mono"/>
                <a:sym typeface="Roboto Mono"/>
              </a:rPr>
              <a:t>GET myfile.txt</a:t>
            </a:r>
            <a:r>
              <a:rPr lang="en"/>
              <a:t>.</a:t>
            </a:r>
            <a:endParaRPr/>
          </a:p>
        </p:txBody>
      </p:sp>
      <p:sp>
        <p:nvSpPr>
          <p:cNvPr id="1273" name="Google Shape;1273;p7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The server opens a new connection back to the client, separate from the FTP Command Channel. </a:t>
            </a:r>
            <a:endParaRPr/>
          </a:p>
        </p:txBody>
      </p:sp>
      <p:sp>
        <p:nvSpPr>
          <p:cNvPr id="1274" name="Google Shape;1274;p74"/>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FTP Data Channel</a:t>
            </a:r>
            <a:r>
              <a:rPr lang="en"/>
              <a:t>: To open this connection, the server chooses a random port on the client to send the file to. </a:t>
            </a:r>
            <a:endParaRPr/>
          </a:p>
        </p:txBody>
      </p:sp>
      <p:sp>
        <p:nvSpPr>
          <p:cNvPr id="1275" name="Google Shape;1275;p74"/>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After the file download completes, the server and client </a:t>
            </a:r>
            <a:r>
              <a:rPr lang="en">
                <a:latin typeface="Roboto Medium"/>
                <a:ea typeface="Roboto Medium"/>
                <a:cs typeface="Roboto Medium"/>
                <a:sym typeface="Roboto Medium"/>
              </a:rPr>
              <a:t>tear down</a:t>
            </a:r>
            <a:r>
              <a:rPr lang="en"/>
              <a:t> the FTP data channel.</a:t>
            </a:r>
            <a:endParaRPr/>
          </a:p>
        </p:txBody>
      </p:sp>
      <p:sp>
        <p:nvSpPr>
          <p:cNvPr id="1276" name="Google Shape;1276;p7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From here, the user can continue to use the command channel to download/upload other files.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0" name="Shape 1280"/>
        <p:cNvGrpSpPr/>
        <p:nvPr/>
      </p:nvGrpSpPr>
      <p:grpSpPr>
        <a:xfrm>
          <a:off x="0" y="0"/>
          <a:ext cx="0" cy="0"/>
          <a:chOff x="0" y="0"/>
          <a:chExt cx="0" cy="0"/>
        </a:xfrm>
      </p:grpSpPr>
      <p:sp>
        <p:nvSpPr>
          <p:cNvPr id="1281" name="Google Shape;1281;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UFW </a:t>
            </a:r>
            <a:endParaRPr/>
          </a:p>
        </p:txBody>
      </p:sp>
      <p:sp>
        <p:nvSpPr>
          <p:cNvPr id="1282" name="Google Shape;1282;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UFW</a:t>
            </a:r>
            <a:endParaRPr/>
          </a:p>
        </p:txBody>
      </p:sp>
      <p:sp>
        <p:nvSpPr>
          <p:cNvPr id="1288" name="Google Shape;1288;p76"/>
          <p:cNvSpPr txBox="1"/>
          <p:nvPr>
            <p:ph idx="2" type="subTitle"/>
          </p:nvPr>
        </p:nvSpPr>
        <p:spPr>
          <a:xfrm>
            <a:off x="96800" y="675975"/>
            <a:ext cx="8827500" cy="364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sz="1800">
                <a:latin typeface="Roboto"/>
                <a:ea typeface="Roboto"/>
                <a:cs typeface="Roboto"/>
                <a:sym typeface="Roboto"/>
              </a:rPr>
              <a:t>Most operating systems come with a built-in firewall solution. On Linux, the de facto firewall is </a:t>
            </a:r>
            <a:r>
              <a:rPr b="1" lang="en" sz="1800">
                <a:latin typeface="Roboto"/>
                <a:ea typeface="Roboto"/>
                <a:cs typeface="Roboto"/>
                <a:sym typeface="Roboto"/>
              </a:rPr>
              <a:t>Uncomplicated FireWall (UFW). </a:t>
            </a:r>
            <a:r>
              <a:rPr lang="en" sz="1800">
                <a:latin typeface="Roboto"/>
                <a:ea typeface="Roboto"/>
                <a:cs typeface="Roboto"/>
                <a:sym typeface="Roboto"/>
              </a:rPr>
              <a:t>Features include: </a:t>
            </a:r>
            <a:r>
              <a:rPr b="1" lang="en" sz="1800">
                <a:latin typeface="Roboto"/>
                <a:ea typeface="Roboto"/>
                <a:cs typeface="Roboto"/>
                <a:sym typeface="Roboto"/>
              </a:rPr>
              <a:t> </a:t>
            </a:r>
            <a:endParaRPr b="1" sz="1800">
              <a:latin typeface="Roboto"/>
              <a:ea typeface="Roboto"/>
              <a:cs typeface="Roboto"/>
              <a:sym typeface="Roboto"/>
            </a:endParaRPr>
          </a:p>
        </p:txBody>
      </p:sp>
      <p:sp>
        <p:nvSpPr>
          <p:cNvPr id="1289" name="Google Shape;1289;p76"/>
          <p:cNvSpPr txBox="1"/>
          <p:nvPr>
            <p:ph idx="1" type="body"/>
          </p:nvPr>
        </p:nvSpPr>
        <p:spPr>
          <a:xfrm>
            <a:off x="316825" y="1454275"/>
            <a:ext cx="8827500" cy="302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Configuring Allow/Deny rules</a:t>
            </a:r>
            <a:endParaRPr b="1">
              <a:solidFill>
                <a:schemeClr val="dk1"/>
              </a:solidFill>
              <a:latin typeface="Roboto"/>
              <a:ea typeface="Roboto"/>
              <a:cs typeface="Roboto"/>
              <a:sym typeface="Roboto"/>
            </a:endParaRPr>
          </a:p>
          <a:p>
            <a:pPr indent="-317500" lvl="0" marL="4572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For example: An administrator might automatically drop packets bound to any port they have not explicitly opened. </a:t>
            </a:r>
            <a:endParaRPr>
              <a:solidFill>
                <a:schemeClr val="dk1"/>
              </a:solidFill>
              <a:latin typeface="Roboto"/>
              <a:ea typeface="Roboto"/>
              <a:cs typeface="Roboto"/>
              <a:sym typeface="Roboto"/>
            </a:endParaRPr>
          </a:p>
          <a:p>
            <a:pPr indent="0" lvl="0" marL="0" rtl="0" algn="l">
              <a:spcBef>
                <a:spcPts val="800"/>
              </a:spcBef>
              <a:spcAft>
                <a:spcPts val="0"/>
              </a:spcAft>
              <a:buNone/>
            </a:pPr>
            <a:r>
              <a:rPr b="1" lang="en">
                <a:solidFill>
                  <a:schemeClr val="dk1"/>
                </a:solidFill>
                <a:latin typeface="Roboto"/>
                <a:ea typeface="Roboto"/>
                <a:cs typeface="Roboto"/>
                <a:sym typeface="Roboto"/>
              </a:rPr>
              <a:t>Logging Dropped and Suspicious Packets</a:t>
            </a:r>
            <a:endParaRPr b="1">
              <a:solidFill>
                <a:schemeClr val="dk1"/>
              </a:solidFill>
              <a:latin typeface="Roboto"/>
              <a:ea typeface="Roboto"/>
              <a:cs typeface="Roboto"/>
              <a:sym typeface="Roboto"/>
            </a:endParaRPr>
          </a:p>
          <a:p>
            <a:pPr indent="-317500" lvl="0" marL="4572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Helpful for determining if dropped packets were sent in honest error or as part of an attack. </a:t>
            </a:r>
            <a:endParaRPr>
              <a:solidFill>
                <a:schemeClr val="dk1"/>
              </a:solidFill>
              <a:latin typeface="Roboto"/>
              <a:ea typeface="Roboto"/>
              <a:cs typeface="Roboto"/>
              <a:sym typeface="Roboto"/>
            </a:endParaRPr>
          </a:p>
          <a:p>
            <a:pPr indent="0" lvl="0" marL="0" rtl="0" algn="l">
              <a:spcBef>
                <a:spcPts val="800"/>
              </a:spcBef>
              <a:spcAft>
                <a:spcPts val="0"/>
              </a:spcAft>
              <a:buNone/>
            </a:pPr>
            <a:r>
              <a:rPr b="1" lang="en">
                <a:solidFill>
                  <a:schemeClr val="dk1"/>
                </a:solidFill>
                <a:latin typeface="Roboto"/>
                <a:ea typeface="Roboto"/>
                <a:cs typeface="Roboto"/>
                <a:sym typeface="Roboto"/>
              </a:rPr>
              <a:t>Rate-Limiting Incoming Traffic</a:t>
            </a:r>
            <a:endParaRPr b="1">
              <a:solidFill>
                <a:schemeClr val="dk1"/>
              </a:solidFill>
              <a:latin typeface="Roboto"/>
              <a:ea typeface="Roboto"/>
              <a:cs typeface="Roboto"/>
              <a:sym typeface="Roboto"/>
            </a:endParaRPr>
          </a:p>
          <a:p>
            <a:pPr indent="-317500" lvl="0" marL="4572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Helpful for preventing denial-of-service (DoS) conditions and brute-force attacks. </a:t>
            </a:r>
            <a:endParaRPr>
              <a:solidFill>
                <a:schemeClr val="dk1"/>
              </a:solidFill>
              <a:latin typeface="Roboto"/>
              <a:ea typeface="Roboto"/>
              <a:cs typeface="Roboto"/>
              <a:sym typeface="Roboto"/>
            </a:endParaRPr>
          </a:p>
          <a:p>
            <a:pPr indent="0" lvl="0" marL="0" rtl="0" algn="l">
              <a:spcBef>
                <a:spcPts val="800"/>
              </a:spcBef>
              <a:spcAft>
                <a:spcPts val="0"/>
              </a:spcAft>
              <a:buNone/>
            </a:pPr>
            <a:r>
              <a:rPr b="1" lang="en">
                <a:solidFill>
                  <a:schemeClr val="dk1"/>
                </a:solidFill>
                <a:latin typeface="Roboto"/>
                <a:ea typeface="Roboto"/>
                <a:cs typeface="Roboto"/>
                <a:sym typeface="Roboto"/>
              </a:rPr>
              <a:t>Automatically Setting rules for Common Applications </a:t>
            </a:r>
            <a:endParaRPr b="1">
              <a:solidFill>
                <a:schemeClr val="dk1"/>
              </a:solidFill>
              <a:latin typeface="Roboto"/>
              <a:ea typeface="Roboto"/>
              <a:cs typeface="Roboto"/>
              <a:sym typeface="Roboto"/>
            </a:endParaRPr>
          </a:p>
          <a:p>
            <a:pPr indent="-317500" lvl="0" marL="457200" rtl="0" algn="l">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Admins can install “application profiles” for UFW, which are pre-made lists of common rules for common applications.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Google Shape;1294;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7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UFW</a:t>
            </a:r>
            <a:endParaRPr>
              <a:solidFill>
                <a:srgbClr val="F1C232"/>
              </a:solidFill>
            </a:endParaRPr>
          </a:p>
        </p:txBody>
      </p:sp>
      <p:sp>
        <p:nvSpPr>
          <p:cNvPr id="1296" name="Google Shape;1296;p77"/>
          <p:cNvSpPr txBox="1"/>
          <p:nvPr/>
        </p:nvSpPr>
        <p:spPr>
          <a:xfrm>
            <a:off x="3069500" y="715525"/>
            <a:ext cx="2395500" cy="100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latin typeface="Roboto Mono"/>
                <a:ea typeface="Roboto Mono"/>
                <a:cs typeface="Roboto Mono"/>
                <a:sym typeface="Roboto Mono"/>
              </a:rPr>
              <a:t>Enabling UFW</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latin typeface="Roboto Mono"/>
                <a:ea typeface="Roboto Mono"/>
                <a:cs typeface="Roboto Mono"/>
                <a:sym typeface="Roboto Mono"/>
              </a:rPr>
              <a:t>Setting Default Rules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latin typeface="Roboto Mono"/>
                <a:ea typeface="Roboto Mono"/>
                <a:cs typeface="Roboto Mono"/>
                <a:sym typeface="Roboto Mono"/>
              </a:rPr>
              <a:t>Allow and Deny Rules</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latin typeface="Roboto Mono"/>
                <a:ea typeface="Roboto Mono"/>
                <a:cs typeface="Roboto Mono"/>
                <a:sym typeface="Roboto Mono"/>
              </a:rPr>
              <a:t>Deleting Rules</a:t>
            </a:r>
            <a:endParaRPr sz="1100">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Google Shape;130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UFW Demo</a:t>
            </a:r>
            <a:endParaRPr/>
          </a:p>
        </p:txBody>
      </p:sp>
      <p:sp>
        <p:nvSpPr>
          <p:cNvPr id="1302" name="Google Shape;1302;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1. Enabling UFW</a:t>
            </a:r>
            <a:endParaRPr/>
          </a:p>
        </p:txBody>
      </p:sp>
      <p:sp>
        <p:nvSpPr>
          <p:cNvPr id="1303" name="Google Shape;130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4" name="Google Shape;1304;p78"/>
          <p:cNvSpPr txBox="1"/>
          <p:nvPr>
            <p:ph idx="3" type="body"/>
          </p:nvPr>
        </p:nvSpPr>
        <p:spPr>
          <a:xfrm>
            <a:off x="175" y="1284250"/>
            <a:ext cx="9144000" cy="3622200"/>
          </a:xfrm>
          <a:prstGeom prst="rect">
            <a:avLst/>
          </a:prstGeom>
          <a:noFill/>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800">
                <a:solidFill>
                  <a:schemeClr val="dk1"/>
                </a:solidFill>
              </a:rPr>
              <a:t>UFW isn’t initiated by default. Admins need to enable it themselves.</a:t>
            </a:r>
            <a:endParaRPr sz="1800">
              <a:solidFill>
                <a:schemeClr val="dk1"/>
              </a:solidFill>
            </a:endParaRPr>
          </a:p>
          <a:p>
            <a:pPr indent="0" lvl="0" marL="0" rtl="0" algn="l">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800"/>
              </a:spcBef>
              <a:spcAft>
                <a:spcPts val="0"/>
              </a:spcAft>
              <a:buClr>
                <a:schemeClr val="dk1"/>
              </a:buClr>
              <a:buSzPts val="1100"/>
              <a:buFont typeface="Arial"/>
              <a:buNone/>
            </a:pPr>
            <a:r>
              <a:rPr lang="en" sz="1800">
                <a:solidFill>
                  <a:schemeClr val="dk1"/>
                </a:solidFill>
              </a:rPr>
              <a:t>Verify the status of the firewall (active or inactive) by running </a:t>
            </a:r>
            <a:r>
              <a:rPr lang="en" sz="1800">
                <a:solidFill>
                  <a:schemeClr val="dk1"/>
                </a:solidFill>
                <a:latin typeface="Roboto Mono"/>
                <a:ea typeface="Roboto Mono"/>
                <a:cs typeface="Roboto Mono"/>
                <a:sym typeface="Roboto Mono"/>
              </a:rPr>
              <a:t>sudo ufw status</a:t>
            </a:r>
            <a:endParaRPr sz="1800">
              <a:solidFill>
                <a:schemeClr val="dk1"/>
              </a:solidFill>
              <a:latin typeface="Roboto Mono"/>
              <a:ea typeface="Roboto Mono"/>
              <a:cs typeface="Roboto Mono"/>
              <a:sym typeface="Roboto Mono"/>
            </a:endParaRPr>
          </a:p>
          <a:p>
            <a:pPr indent="-342900" lvl="0" marL="457200" rtl="0" algn="l">
              <a:spcBef>
                <a:spcPts val="800"/>
              </a:spcBef>
              <a:spcAft>
                <a:spcPts val="0"/>
              </a:spcAft>
              <a:buClr>
                <a:schemeClr val="dk1"/>
              </a:buClr>
              <a:buSzPts val="1800"/>
              <a:buChar char="●"/>
            </a:pPr>
            <a:r>
              <a:rPr lang="en" sz="1800">
                <a:solidFill>
                  <a:schemeClr val="dk1"/>
                </a:solidFill>
              </a:rPr>
              <a:t>UFW commands require sudo rights, because manipulating the firewall affects all users on the system. </a:t>
            </a:r>
            <a:endParaRPr sz="1800">
              <a:solidFill>
                <a:schemeClr val="dk1"/>
              </a:solidFill>
            </a:endParaRPr>
          </a:p>
          <a:p>
            <a:pPr indent="0" lvl="0" marL="0" rtl="0" algn="l">
              <a:spcBef>
                <a:spcPts val="800"/>
              </a:spcBef>
              <a:spcAft>
                <a:spcPts val="0"/>
              </a:spcAft>
              <a:buClr>
                <a:schemeClr val="dk1"/>
              </a:buClr>
              <a:buSzPts val="1100"/>
              <a:buFont typeface="Arial"/>
              <a:buNone/>
            </a:pPr>
            <a:r>
              <a:t/>
            </a:r>
            <a:endParaRPr sz="1800">
              <a:solidFill>
                <a:schemeClr val="dk1"/>
              </a:solidFill>
            </a:endParaRPr>
          </a:p>
          <a:p>
            <a:pPr indent="0" lvl="0" marL="0" rtl="0" algn="l">
              <a:spcBef>
                <a:spcPts val="800"/>
              </a:spcBef>
              <a:spcAft>
                <a:spcPts val="0"/>
              </a:spcAft>
              <a:buClr>
                <a:schemeClr val="dk1"/>
              </a:buClr>
              <a:buSzPts val="1100"/>
              <a:buFont typeface="Arial"/>
              <a:buNone/>
            </a:pPr>
            <a:r>
              <a:rPr lang="en" sz="1800">
                <a:solidFill>
                  <a:schemeClr val="dk1"/>
                </a:solidFill>
              </a:rPr>
              <a:t>Start UFW by running  </a:t>
            </a:r>
            <a:r>
              <a:rPr lang="en" sz="1800">
                <a:solidFill>
                  <a:schemeClr val="dk1"/>
                </a:solidFill>
                <a:latin typeface="Roboto Mono"/>
                <a:ea typeface="Roboto Mono"/>
                <a:cs typeface="Roboto Mono"/>
                <a:sym typeface="Roboto Mono"/>
              </a:rPr>
              <a:t>sudo ufw enable</a:t>
            </a:r>
            <a:endParaRPr sz="1800">
              <a:solidFill>
                <a:schemeClr val="dk1"/>
              </a:solidFill>
              <a:latin typeface="Roboto Mono"/>
              <a:ea typeface="Roboto Mono"/>
              <a:cs typeface="Roboto Mono"/>
              <a:sym typeface="Roboto Mono"/>
            </a:endParaRPr>
          </a:p>
          <a:p>
            <a:pPr indent="0" lvl="0" marL="0" rtl="0" algn="l">
              <a:spcBef>
                <a:spcPts val="800"/>
              </a:spcBef>
              <a:spcAft>
                <a:spcPts val="8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UFW Demo</a:t>
            </a:r>
            <a:endParaRPr/>
          </a:p>
        </p:txBody>
      </p:sp>
      <p:sp>
        <p:nvSpPr>
          <p:cNvPr id="1310" name="Google Shape;1310;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2. Setting Default Rules</a:t>
            </a:r>
            <a:endParaRPr/>
          </a:p>
        </p:txBody>
      </p:sp>
      <p:sp>
        <p:nvSpPr>
          <p:cNvPr id="1311" name="Google Shape;1311;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2" name="Google Shape;1312;p7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Once UFW is running, admin’s typically set default rules. </a:t>
            </a:r>
            <a:endParaRPr>
              <a:solidFill>
                <a:schemeClr val="dk1"/>
              </a:solidFill>
            </a:endParaRPr>
          </a:p>
          <a:p>
            <a:pPr indent="0" lvl="0" marL="0" rtl="0" algn="l">
              <a:spcBef>
                <a:spcPts val="800"/>
              </a:spcBef>
              <a:spcAft>
                <a:spcPts val="0"/>
              </a:spcAft>
              <a:buNone/>
            </a:pPr>
            <a:r>
              <a:rPr lang="en">
                <a:solidFill>
                  <a:schemeClr val="dk1"/>
                </a:solidFill>
              </a:rPr>
              <a:t>Default rules are applied to packets that administrators have not applied specific rules to.</a:t>
            </a:r>
            <a:endParaRPr>
              <a:solidFill>
                <a:schemeClr val="dk1"/>
              </a:solidFill>
            </a:endParaRPr>
          </a:p>
          <a:p>
            <a:pPr indent="-317500" lvl="0" marL="457200" rtl="0" algn="l">
              <a:spcBef>
                <a:spcPts val="800"/>
              </a:spcBef>
              <a:spcAft>
                <a:spcPts val="0"/>
              </a:spcAft>
              <a:buClr>
                <a:schemeClr val="dk1"/>
              </a:buClr>
              <a:buSzPts val="1400"/>
              <a:buChar char="●"/>
            </a:pPr>
            <a:r>
              <a:rPr lang="en">
                <a:solidFill>
                  <a:schemeClr val="dk1"/>
                </a:solidFill>
              </a:rPr>
              <a:t>For example: An administrator might set a rule that allows SSH traffic to a server’s port 22.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Rather than write an explicit rule denying traffic to every other port, they can protect the machine by setting a “default deny” rule.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rule drops all incoming packets except for those bound for port 22. </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rPr lang="en">
                <a:solidFill>
                  <a:schemeClr val="dk1"/>
                </a:solidFill>
              </a:rPr>
              <a:t>A secure firewall policy should deny all incoming and outgoing packets by default. Then, administrators should open only the ports they know. </a:t>
            </a:r>
            <a:endParaRPr>
              <a:solidFill>
                <a:schemeClr val="dk1"/>
              </a:solidFill>
            </a:endParaRPr>
          </a:p>
          <a:p>
            <a:pPr indent="457200" lvl="0" marL="0" rtl="0" algn="l">
              <a:spcBef>
                <a:spcPts val="800"/>
              </a:spcBef>
              <a:spcAft>
                <a:spcPts val="0"/>
              </a:spcAft>
              <a:buNone/>
            </a:pPr>
            <a:r>
              <a:rPr lang="en">
                <a:solidFill>
                  <a:schemeClr val="dk1"/>
                </a:solidFill>
                <a:latin typeface="Roboto Mono"/>
                <a:ea typeface="Roboto Mono"/>
                <a:cs typeface="Roboto Mono"/>
                <a:sym typeface="Roboto Mono"/>
              </a:rPr>
              <a:t>$ sudo ufw default deny incoming</a:t>
            </a:r>
            <a:endParaRPr>
              <a:solidFill>
                <a:schemeClr val="dk1"/>
              </a:solidFill>
              <a:latin typeface="Roboto Mono"/>
              <a:ea typeface="Roboto Mono"/>
              <a:cs typeface="Roboto Mono"/>
              <a:sym typeface="Roboto Mono"/>
            </a:endParaRPr>
          </a:p>
          <a:p>
            <a:pPr indent="457200" lvl="0" marL="0" rtl="0" algn="l">
              <a:spcBef>
                <a:spcPts val="800"/>
              </a:spcBef>
              <a:spcAft>
                <a:spcPts val="800"/>
              </a:spcAft>
              <a:buNone/>
            </a:pPr>
            <a:r>
              <a:rPr lang="en">
                <a:solidFill>
                  <a:schemeClr val="dk1"/>
                </a:solidFill>
                <a:latin typeface="Roboto Mono"/>
                <a:ea typeface="Roboto Mono"/>
                <a:cs typeface="Roboto Mono"/>
                <a:sym typeface="Roboto Mono"/>
              </a:rPr>
              <a:t>$ sudo ufw default deny outgoing </a:t>
            </a:r>
            <a:endParaRPr>
              <a:solidFill>
                <a:schemeClr val="dk1"/>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UFW Demo</a:t>
            </a:r>
            <a:endParaRPr/>
          </a:p>
        </p:txBody>
      </p:sp>
      <p:sp>
        <p:nvSpPr>
          <p:cNvPr id="1318" name="Google Shape;1318;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3</a:t>
            </a:r>
            <a:r>
              <a:rPr lang="en">
                <a:solidFill>
                  <a:schemeClr val="dk1"/>
                </a:solidFill>
              </a:rPr>
              <a:t>. Allow and Deny Rules</a:t>
            </a:r>
            <a:endParaRPr/>
          </a:p>
        </p:txBody>
      </p:sp>
      <p:sp>
        <p:nvSpPr>
          <p:cNvPr id="1319" name="Google Shape;1319;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0" name="Google Shape;1320;p8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rPr>
              <a:t>Denying all incoming and outgoing traffic immediately breaks all networked applications, since it prevents them from sending or receiving data. </a:t>
            </a:r>
            <a:endParaRPr sz="1800">
              <a:solidFill>
                <a:schemeClr val="dk1"/>
              </a:solidFill>
            </a:endParaRPr>
          </a:p>
          <a:p>
            <a:pPr indent="-342900" lvl="0" marL="457200" rtl="0" algn="l">
              <a:spcBef>
                <a:spcPts val="800"/>
              </a:spcBef>
              <a:spcAft>
                <a:spcPts val="0"/>
              </a:spcAft>
              <a:buClr>
                <a:schemeClr val="dk1"/>
              </a:buClr>
              <a:buSzPts val="1800"/>
              <a:buChar char="●"/>
            </a:pPr>
            <a:r>
              <a:rPr lang="en" sz="1800">
                <a:solidFill>
                  <a:schemeClr val="dk1"/>
                </a:solidFill>
              </a:rPr>
              <a:t>To remedy this, administrators need to explicitly allow traffic to/from the ports they expect users to need.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For example: enabling web browsing means allowing traffic to/from ports 80 and 443. </a:t>
            </a:r>
            <a:endParaRPr sz="1800">
              <a:solidFill>
                <a:schemeClr val="dk1"/>
              </a:solidFill>
            </a:endParaRPr>
          </a:p>
          <a:p>
            <a:pPr indent="0" lvl="0" marL="0" rtl="0" algn="l">
              <a:spcBef>
                <a:spcPts val="800"/>
              </a:spcBef>
              <a:spcAft>
                <a:spcPts val="0"/>
              </a:spcAft>
              <a:buNone/>
            </a:pPr>
            <a:r>
              <a:rPr lang="en" sz="1800">
                <a:solidFill>
                  <a:schemeClr val="dk1"/>
                </a:solidFill>
              </a:rPr>
              <a:t>	</a:t>
            </a:r>
            <a:r>
              <a:rPr lang="en" sz="1800">
                <a:solidFill>
                  <a:schemeClr val="dk1"/>
                </a:solidFill>
                <a:latin typeface="Roboto Mono"/>
                <a:ea typeface="Roboto Mono"/>
                <a:cs typeface="Roboto Mono"/>
                <a:sym typeface="Roboto Mono"/>
              </a:rPr>
              <a:t>s</a:t>
            </a:r>
            <a:r>
              <a:rPr lang="en" sz="1800">
                <a:solidFill>
                  <a:schemeClr val="dk1"/>
                </a:solidFill>
                <a:latin typeface="Roboto Mono"/>
                <a:ea typeface="Roboto Mono"/>
                <a:cs typeface="Roboto Mono"/>
                <a:sym typeface="Roboto Mono"/>
              </a:rPr>
              <a:t>udo ufw allow 80 </a:t>
            </a:r>
            <a:endParaRPr sz="1800">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sz="1800">
                <a:solidFill>
                  <a:schemeClr val="dk1"/>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s</a:t>
            </a:r>
            <a:r>
              <a:rPr lang="en" sz="1800">
                <a:solidFill>
                  <a:schemeClr val="dk1"/>
                </a:solidFill>
                <a:latin typeface="Roboto Mono"/>
                <a:ea typeface="Roboto Mono"/>
                <a:cs typeface="Roboto Mono"/>
                <a:sym typeface="Roboto Mono"/>
              </a:rPr>
              <a:t>udo ufw allow 443</a:t>
            </a:r>
            <a:endParaRPr sz="1800">
              <a:solidFill>
                <a:schemeClr val="dk1"/>
              </a:solidFill>
              <a:latin typeface="Roboto Mono"/>
              <a:ea typeface="Roboto Mono"/>
              <a:cs typeface="Roboto Mono"/>
              <a:sym typeface="Roboto Mono"/>
            </a:endParaRPr>
          </a:p>
          <a:p>
            <a:pPr indent="0" lvl="0" marL="0" rtl="0" algn="l">
              <a:spcBef>
                <a:spcPts val="800"/>
              </a:spcBef>
              <a:spcAft>
                <a:spcPts val="0"/>
              </a:spcAft>
              <a:buNone/>
            </a:pPr>
            <a:r>
              <a:t/>
            </a:r>
            <a:endParaRPr sz="1800">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sz="1800">
                <a:solidFill>
                  <a:schemeClr val="dk1"/>
                </a:solidFill>
                <a:latin typeface="Roboto Mono"/>
                <a:ea typeface="Roboto Mono"/>
                <a:cs typeface="Roboto Mono"/>
                <a:sym typeface="Roboto Mono"/>
              </a:rPr>
              <a:t>	</a:t>
            </a:r>
            <a:r>
              <a:rPr lang="en" sz="1800">
                <a:solidFill>
                  <a:schemeClr val="dk1"/>
                </a:solidFill>
                <a:latin typeface="Roboto Mono"/>
                <a:ea typeface="Roboto Mono"/>
                <a:cs typeface="Roboto Mono"/>
                <a:sym typeface="Roboto Mono"/>
              </a:rPr>
              <a:t>s</a:t>
            </a:r>
            <a:r>
              <a:rPr lang="en" sz="1800">
                <a:solidFill>
                  <a:schemeClr val="dk1"/>
                </a:solidFill>
                <a:latin typeface="Roboto Mono"/>
                <a:ea typeface="Roboto Mono"/>
                <a:cs typeface="Roboto Mono"/>
                <a:sym typeface="Roboto Mono"/>
              </a:rPr>
              <a:t>udo ufw deny 80</a:t>
            </a:r>
            <a:endParaRPr sz="1800">
              <a:solidFill>
                <a:schemeClr val="dk1"/>
              </a:solidFill>
              <a:latin typeface="Roboto Mono"/>
              <a:ea typeface="Roboto Mono"/>
              <a:cs typeface="Roboto Mono"/>
              <a:sym typeface="Roboto Mono"/>
            </a:endParaRPr>
          </a:p>
          <a:p>
            <a:pPr indent="0" lvl="0" marL="0" rtl="0" algn="l">
              <a:spcBef>
                <a:spcPts val="800"/>
              </a:spcBef>
              <a:spcAft>
                <a:spcPts val="80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UFW Demo</a:t>
            </a:r>
            <a:endParaRPr/>
          </a:p>
        </p:txBody>
      </p:sp>
      <p:sp>
        <p:nvSpPr>
          <p:cNvPr id="1326" name="Google Shape;132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4</a:t>
            </a:r>
            <a:r>
              <a:rPr lang="en">
                <a:solidFill>
                  <a:schemeClr val="dk1"/>
                </a:solidFill>
              </a:rPr>
              <a:t>. Deleting Rules</a:t>
            </a:r>
            <a:endParaRPr/>
          </a:p>
        </p:txBody>
      </p:sp>
      <p:sp>
        <p:nvSpPr>
          <p:cNvPr id="1327" name="Google Shape;1327;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8" name="Google Shape;1328;p8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chemeClr val="dk1"/>
                </a:solidFill>
              </a:rPr>
              <a:t>You can delete firewall rules once they are no longer necessary, or if there were erroneously configured. </a:t>
            </a:r>
            <a:endParaRPr>
              <a:solidFill>
                <a:schemeClr val="dk1"/>
              </a:solidFill>
            </a:endParaRPr>
          </a:p>
          <a:p>
            <a:pPr indent="0" lvl="0" marL="0" rtl="0" algn="l">
              <a:spcBef>
                <a:spcPts val="800"/>
              </a:spcBef>
              <a:spcAft>
                <a:spcPts val="0"/>
              </a:spcAft>
              <a:buNone/>
            </a:pPr>
            <a:r>
              <a:t/>
            </a:r>
            <a:endParaRPr>
              <a:solidFill>
                <a:schemeClr val="dk1"/>
              </a:solidFill>
            </a:endParaRPr>
          </a:p>
          <a:p>
            <a:pPr indent="0" lvl="0" marL="0" rtl="0" algn="l">
              <a:spcBef>
                <a:spcPts val="800"/>
              </a:spcBef>
              <a:spcAft>
                <a:spcPts val="0"/>
              </a:spcAft>
              <a:buNone/>
            </a:pPr>
            <a:r>
              <a:rPr lang="en">
                <a:solidFill>
                  <a:schemeClr val="dk1"/>
                </a:solidFill>
              </a:rPr>
              <a:t>To delete a rule, append </a:t>
            </a:r>
            <a:r>
              <a:rPr b="1" lang="en">
                <a:solidFill>
                  <a:schemeClr val="dk1"/>
                </a:solidFill>
                <a:latin typeface="Roboto Mono"/>
                <a:ea typeface="Roboto Mono"/>
                <a:cs typeface="Roboto Mono"/>
                <a:sym typeface="Roboto Mono"/>
              </a:rPr>
              <a:t>delete</a:t>
            </a:r>
            <a:r>
              <a:rPr lang="en">
                <a:solidFill>
                  <a:schemeClr val="dk1"/>
                </a:solidFill>
              </a:rPr>
              <a:t> to the beginning of the command. </a:t>
            </a:r>
            <a:endParaRPr>
              <a:solidFill>
                <a:schemeClr val="dk1"/>
              </a:solidFill>
            </a:endParaRPr>
          </a:p>
          <a:p>
            <a:pPr indent="0" lvl="0" marL="0" rtl="0" algn="l">
              <a:spcBef>
                <a:spcPts val="800"/>
              </a:spcBef>
              <a:spcAft>
                <a:spcPts val="0"/>
              </a:spcAft>
              <a:buNone/>
            </a:pPr>
            <a:r>
              <a:t/>
            </a:r>
            <a:endParaRPr>
              <a:solidFill>
                <a:schemeClr val="dk1"/>
              </a:solidFill>
              <a:latin typeface="Roboto Mono"/>
              <a:ea typeface="Roboto Mono"/>
              <a:cs typeface="Roboto Mono"/>
              <a:sym typeface="Roboto Mono"/>
            </a:endParaRPr>
          </a:p>
          <a:p>
            <a:pPr indent="457200" lvl="0" marL="0" rtl="0" algn="l">
              <a:spcBef>
                <a:spcPts val="800"/>
              </a:spcBef>
              <a:spcAft>
                <a:spcPts val="0"/>
              </a:spcAft>
              <a:buNone/>
            </a:pPr>
            <a:r>
              <a:rPr b="1" lang="en">
                <a:solidFill>
                  <a:schemeClr val="dk1"/>
                </a:solidFill>
                <a:latin typeface="Roboto Mono"/>
                <a:ea typeface="Roboto Mono"/>
                <a:cs typeface="Roboto Mono"/>
                <a:sym typeface="Roboto Mono"/>
              </a:rPr>
              <a:t>sudo ufw delete deny 80</a:t>
            </a:r>
            <a:endParaRPr b="1">
              <a:solidFill>
                <a:schemeClr val="dk1"/>
              </a:solidFill>
              <a:latin typeface="Roboto Mono"/>
              <a:ea typeface="Roboto Mono"/>
              <a:cs typeface="Roboto Mono"/>
              <a:sym typeface="Roboto Mono"/>
            </a:endParaRPr>
          </a:p>
          <a:p>
            <a:pPr indent="457200" lvl="0" marL="0" rtl="0" algn="l">
              <a:spcBef>
                <a:spcPts val="800"/>
              </a:spcBef>
              <a:spcAft>
                <a:spcPts val="0"/>
              </a:spcAft>
              <a:buNone/>
            </a:pPr>
            <a:r>
              <a:t/>
            </a:r>
            <a:endParaRPr b="1">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a:solidFill>
                  <a:schemeClr val="dk1"/>
                </a:solidFill>
              </a:rPr>
              <a:t>To see that the rule is gone, list all enabled rules:</a:t>
            </a:r>
            <a:r>
              <a:rPr b="1" lang="en">
                <a:solidFill>
                  <a:schemeClr val="dk1"/>
                </a:solidFill>
                <a:latin typeface="Roboto Mono"/>
                <a:ea typeface="Roboto Mono"/>
                <a:cs typeface="Roboto Mono"/>
                <a:sym typeface="Roboto Mono"/>
              </a:rPr>
              <a:t> sudo ufw status verbose</a:t>
            </a:r>
            <a:endParaRPr b="1">
              <a:solidFill>
                <a:schemeClr val="dk1"/>
              </a:solidFill>
              <a:latin typeface="Roboto Mono"/>
              <a:ea typeface="Roboto Mono"/>
              <a:cs typeface="Roboto Mono"/>
              <a:sym typeface="Roboto Mono"/>
            </a:endParaRPr>
          </a:p>
          <a:p>
            <a:pPr indent="0" lvl="0" marL="0" rtl="0" algn="l">
              <a:spcBef>
                <a:spcPts val="800"/>
              </a:spcBef>
              <a:spcAft>
                <a:spcPts val="0"/>
              </a:spcAft>
              <a:buNone/>
            </a:pPr>
            <a:r>
              <a:t/>
            </a:r>
            <a:endParaRPr b="1">
              <a:solidFill>
                <a:schemeClr val="dk1"/>
              </a:solidFill>
              <a:latin typeface="Roboto Mono"/>
              <a:ea typeface="Roboto Mono"/>
              <a:cs typeface="Roboto Mono"/>
              <a:sym typeface="Roboto Mono"/>
            </a:endParaRPr>
          </a:p>
          <a:p>
            <a:pPr indent="0" lvl="0" marL="0" rtl="0" algn="l">
              <a:spcBef>
                <a:spcPts val="800"/>
              </a:spcBef>
              <a:spcAft>
                <a:spcPts val="0"/>
              </a:spcAft>
              <a:buNone/>
            </a:pPr>
            <a:r>
              <a:rPr lang="en">
                <a:solidFill>
                  <a:schemeClr val="dk1"/>
                </a:solidFill>
              </a:rPr>
              <a:t>You must start and restart the firewall for their changes to take effect:</a:t>
            </a:r>
            <a:endParaRPr>
              <a:solidFill>
                <a:schemeClr val="dk1"/>
              </a:solidFill>
            </a:endParaRPr>
          </a:p>
          <a:p>
            <a:pPr indent="457200" lvl="0" marL="0" rtl="0" algn="l">
              <a:spcBef>
                <a:spcPts val="800"/>
              </a:spcBef>
              <a:spcAft>
                <a:spcPts val="0"/>
              </a:spcAft>
              <a:buNone/>
            </a:pPr>
            <a:r>
              <a:rPr b="1" lang="en">
                <a:solidFill>
                  <a:schemeClr val="dk1"/>
                </a:solidFill>
                <a:latin typeface="Roboto Mono"/>
                <a:ea typeface="Roboto Mono"/>
                <a:cs typeface="Roboto Mono"/>
                <a:sym typeface="Roboto Mono"/>
              </a:rPr>
              <a:t>$ sudo ufw disable</a:t>
            </a:r>
            <a:endParaRPr b="1">
              <a:solidFill>
                <a:schemeClr val="dk1"/>
              </a:solidFill>
              <a:latin typeface="Roboto Mono"/>
              <a:ea typeface="Roboto Mono"/>
              <a:cs typeface="Roboto Mono"/>
              <a:sym typeface="Roboto Mono"/>
            </a:endParaRPr>
          </a:p>
          <a:p>
            <a:pPr indent="457200" lvl="0" marL="0" rtl="0" algn="l">
              <a:spcBef>
                <a:spcPts val="800"/>
              </a:spcBef>
              <a:spcAft>
                <a:spcPts val="800"/>
              </a:spcAft>
              <a:buNone/>
            </a:pPr>
            <a:r>
              <a:rPr b="1" lang="en">
                <a:solidFill>
                  <a:schemeClr val="dk1"/>
                </a:solidFill>
                <a:latin typeface="Roboto Mono"/>
                <a:ea typeface="Roboto Mono"/>
                <a:cs typeface="Roboto Mono"/>
                <a:sym typeface="Roboto Mono"/>
              </a:rPr>
              <a:t>$ sudo ufw start</a:t>
            </a:r>
            <a:endParaRPr b="1">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5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3000"/>
              <a:t>Restricting access to open ports is a fundamental skill for any technical security specialist.</a:t>
            </a:r>
            <a:endParaRPr sz="3000"/>
          </a:p>
          <a:p>
            <a:pPr indent="0" lvl="0" marL="0" rtl="0" algn="l">
              <a:spcBef>
                <a:spcPts val="0"/>
              </a:spcBef>
              <a:spcAft>
                <a:spcPts val="0"/>
              </a:spcAft>
              <a:buNone/>
            </a:pPr>
            <a:r>
              <a:t/>
            </a:r>
            <a:endParaRPr/>
          </a:p>
        </p:txBody>
      </p:sp>
      <p:sp>
        <p:nvSpPr>
          <p:cNvPr id="1042" name="Google Shape;1042;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 Minutes</a:t>
            </a:r>
            <a:endParaRPr/>
          </a:p>
        </p:txBody>
      </p:sp>
      <p:sp>
        <p:nvSpPr>
          <p:cNvPr id="1334" name="Google Shape;1334;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5" name="Google Shape;1335;p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Configuring UFW</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latin typeface="Roboto Light"/>
                <a:ea typeface="Roboto Light"/>
                <a:cs typeface="Roboto Light"/>
                <a:sym typeface="Roboto Light"/>
              </a:rPr>
              <a:t>In this activity, you will act as a system administrator tasked with securing an administration server on your company’s internal network.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a:solidFill>
                  <a:srgbClr val="24292E"/>
                </a:solidFill>
              </a:rPr>
              <a:t>Instructions sent via Slack.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3"/>
          <p:cNvSpPr txBox="1"/>
          <p:nvPr/>
        </p:nvSpPr>
        <p:spPr>
          <a:xfrm>
            <a:off x="2503050" y="3540350"/>
            <a:ext cx="39912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Configuring UFW</a:t>
            </a:r>
            <a:endParaRPr sz="1600">
              <a:solidFill>
                <a:srgbClr val="990000"/>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Google Shape;1350;p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firewalld</a:t>
            </a:r>
            <a:endParaRPr>
              <a:latin typeface="Roboto Mono"/>
              <a:ea typeface="Roboto Mono"/>
              <a:cs typeface="Roboto Mono"/>
              <a:sym typeface="Roboto Mono"/>
            </a:endParaRPr>
          </a:p>
        </p:txBody>
      </p:sp>
      <p:sp>
        <p:nvSpPr>
          <p:cNvPr id="1351" name="Google Shape;135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Google Shape;1356;p8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Medium"/>
                <a:ea typeface="Roboto Mono Medium"/>
                <a:cs typeface="Roboto Mono Medium"/>
                <a:sym typeface="Roboto Mono Medium"/>
              </a:rPr>
              <a:t>f</a:t>
            </a:r>
            <a:r>
              <a:rPr lang="en" sz="3000">
                <a:latin typeface="Roboto Mono Medium"/>
                <a:ea typeface="Roboto Mono Medium"/>
                <a:cs typeface="Roboto Mono Medium"/>
                <a:sym typeface="Roboto Mono Medium"/>
              </a:rPr>
              <a:t>irewalld</a:t>
            </a:r>
            <a:r>
              <a:rPr lang="en" sz="3000"/>
              <a:t> is a service to test and update firewall rules across interfaces without restarting the firewall to implement the new rule. </a:t>
            </a:r>
            <a:endParaRPr sz="3000"/>
          </a:p>
        </p:txBody>
      </p:sp>
      <p:sp>
        <p:nvSpPr>
          <p:cNvPr id="1357" name="Google Shape;1357;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Firewalld</a:t>
            </a:r>
            <a:endParaRPr/>
          </a:p>
        </p:txBody>
      </p:sp>
      <p:sp>
        <p:nvSpPr>
          <p:cNvPr id="1363" name="Google Shape;1363;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Firewalld </a:t>
            </a:r>
            <a:r>
              <a:rPr lang="en">
                <a:latin typeface="Roboto Medium"/>
                <a:ea typeface="Roboto Medium"/>
                <a:cs typeface="Roboto Medium"/>
                <a:sym typeface="Roboto Medium"/>
              </a:rPr>
              <a:t>does not require users to restart their firewall</a:t>
            </a:r>
            <a:r>
              <a:rPr lang="en"/>
              <a:t> when implementing new rules. </a:t>
            </a:r>
            <a:endParaRPr/>
          </a:p>
        </p:txBody>
      </p:sp>
      <p:sp>
        <p:nvSpPr>
          <p:cNvPr id="1364" name="Google Shape;136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5" name="Google Shape;1365;p87"/>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Like UFW, firewalld loads rules </a:t>
            </a:r>
            <a:r>
              <a:rPr lang="en" sz="1600"/>
              <a:t>from</a:t>
            </a:r>
            <a:r>
              <a:rPr lang="en" sz="1600"/>
              <a:t> a database before filtering packets. </a:t>
            </a:r>
            <a:endParaRPr sz="1600"/>
          </a:p>
        </p:txBody>
      </p:sp>
      <p:sp>
        <p:nvSpPr>
          <p:cNvPr id="1366" name="Google Shape;1366;p8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Unlike UFW, firewalld allows administrators to change those rules on the fly. </a:t>
            </a:r>
            <a:endParaRPr sz="1600"/>
          </a:p>
        </p:txBody>
      </p:sp>
      <p:sp>
        <p:nvSpPr>
          <p:cNvPr id="1367" name="Google Shape;1367;p8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When rules are changes, firewalld will immediately use the updated rules until it is changed again, or the server is shut down.</a:t>
            </a:r>
            <a:endParaRPr sz="1600"/>
          </a:p>
        </p:txBody>
      </p:sp>
      <p:sp>
        <p:nvSpPr>
          <p:cNvPr id="1368" name="Google Shape;1368;p8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Then, when firewall is restarted, it will </a:t>
            </a:r>
            <a:r>
              <a:rPr lang="en" sz="1600"/>
              <a:t>default</a:t>
            </a:r>
            <a:r>
              <a:rPr lang="en" sz="1600"/>
              <a:t> to the </a:t>
            </a:r>
            <a:r>
              <a:rPr lang="en" sz="1600"/>
              <a:t>original</a:t>
            </a:r>
            <a:r>
              <a:rPr lang="en" sz="1600"/>
              <a:t> rules of the database.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Firewalld Zones and Services</a:t>
            </a:r>
            <a:endParaRPr/>
          </a:p>
        </p:txBody>
      </p:sp>
      <p:sp>
        <p:nvSpPr>
          <p:cNvPr id="1374" name="Google Shape;137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Firewalld incorporates </a:t>
            </a:r>
            <a:r>
              <a:rPr b="1" lang="en"/>
              <a:t>network zones</a:t>
            </a:r>
            <a:r>
              <a:rPr lang="en"/>
              <a:t> to simplify organizing rules. </a:t>
            </a:r>
            <a:endParaRPr/>
          </a:p>
        </p:txBody>
      </p:sp>
      <p:sp>
        <p:nvSpPr>
          <p:cNvPr id="1375" name="Google Shape;1375;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6" name="Google Shape;1376;p88"/>
          <p:cNvSpPr txBox="1"/>
          <p:nvPr>
            <p:ph idx="3" type="body"/>
          </p:nvPr>
        </p:nvSpPr>
        <p:spPr>
          <a:xfrm>
            <a:off x="0" y="1183050"/>
            <a:ext cx="9144000" cy="37335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Different interfaces might need to implement different firewall policies, because each might provision different services.</a:t>
            </a:r>
            <a:endParaRPr/>
          </a:p>
          <a:p>
            <a:pPr indent="-317500" lvl="1" marL="914400" rtl="0" algn="l">
              <a:spcBef>
                <a:spcPts val="0"/>
              </a:spcBef>
              <a:spcAft>
                <a:spcPts val="0"/>
              </a:spcAft>
              <a:buSzPts val="1400"/>
              <a:buChar char="○"/>
            </a:pPr>
            <a:r>
              <a:rPr lang="en"/>
              <a:t>It can be difficult to keep track of which rules correspond to which interfaces.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Firewalld requires you to associate each interface with a </a:t>
            </a:r>
            <a:r>
              <a:rPr b="1" lang="en"/>
              <a:t>zone</a:t>
            </a:r>
            <a:r>
              <a:rPr lang="en"/>
              <a:t>. </a:t>
            </a:r>
            <a:endParaRPr/>
          </a:p>
          <a:p>
            <a:pPr indent="-317500" lvl="1" marL="914400" rtl="0" algn="l">
              <a:spcBef>
                <a:spcPts val="0"/>
              </a:spcBef>
              <a:spcAft>
                <a:spcPts val="0"/>
              </a:spcAft>
              <a:buSzPts val="1400"/>
              <a:buChar char="○"/>
            </a:pPr>
            <a:r>
              <a:rPr lang="en"/>
              <a:t>Rules are written in a zone and only apply to the interface </a:t>
            </a:r>
            <a:r>
              <a:rPr lang="en"/>
              <a:t>associated</a:t>
            </a:r>
            <a:r>
              <a:rPr lang="en"/>
              <a:t> with the zone.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sz="1800"/>
              <a:t>Firewalld uses services to act as shortcuts to configure rules for common services. </a:t>
            </a:r>
            <a:endParaRPr sz="1800"/>
          </a:p>
          <a:p>
            <a:pPr indent="-317500" lvl="0" marL="457200" rtl="0" algn="l">
              <a:spcBef>
                <a:spcPts val="800"/>
              </a:spcBef>
              <a:spcAft>
                <a:spcPts val="0"/>
              </a:spcAft>
              <a:buSzPts val="1400"/>
              <a:buChar char="●"/>
            </a:pPr>
            <a:r>
              <a:rPr lang="en"/>
              <a:t>For example: if you enable the SSH service in a zone, it will open port 22 without needing to specify the port number. </a:t>
            </a:r>
            <a:endParaRPr/>
          </a:p>
          <a:p>
            <a:pPr indent="0" lvl="0" marL="0" rtl="0" algn="l">
              <a:spcBef>
                <a:spcPts val="80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0" name="Shape 1380"/>
        <p:cNvGrpSpPr/>
        <p:nvPr/>
      </p:nvGrpSpPr>
      <p:grpSpPr>
        <a:xfrm>
          <a:off x="0" y="0"/>
          <a:ext cx="0" cy="0"/>
          <a:chOff x="0" y="0"/>
          <a:chExt cx="0" cy="0"/>
        </a:xfrm>
      </p:grpSpPr>
      <p:sp>
        <p:nvSpPr>
          <p:cNvPr id="1381" name="Google Shape;1381;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2" name="Google Shape;1382;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latin typeface="Roboto Mono"/>
                <a:ea typeface="Roboto Mono"/>
                <a:cs typeface="Roboto Mono"/>
                <a:sym typeface="Roboto Mono"/>
              </a:rPr>
              <a:t>firewalld</a:t>
            </a:r>
            <a:endParaRPr>
              <a:solidFill>
                <a:srgbClr val="F1C232"/>
              </a:solidFill>
              <a:latin typeface="Roboto Mono"/>
              <a:ea typeface="Roboto Mono"/>
              <a:cs typeface="Roboto Mono"/>
              <a:sym typeface="Roboto Mono"/>
            </a:endParaRPr>
          </a:p>
        </p:txBody>
      </p:sp>
      <p:sp>
        <p:nvSpPr>
          <p:cNvPr id="1383" name="Google Shape;1383;p89"/>
          <p:cNvSpPr txBox="1"/>
          <p:nvPr/>
        </p:nvSpPr>
        <p:spPr>
          <a:xfrm>
            <a:off x="3069500" y="715525"/>
            <a:ext cx="2395500" cy="100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100">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Firewalld Commands</a:t>
            </a:r>
            <a:endParaRPr/>
          </a:p>
        </p:txBody>
      </p:sp>
      <p:sp>
        <p:nvSpPr>
          <p:cNvPr id="1389" name="Google Shape;138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0" name="Google Shape;1390;p90"/>
          <p:cNvSpPr txBox="1"/>
          <p:nvPr>
            <p:ph idx="3" type="body"/>
          </p:nvPr>
        </p:nvSpPr>
        <p:spPr>
          <a:xfrm>
            <a:off x="175" y="804900"/>
            <a:ext cx="9144000" cy="4101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List all zones: </a:t>
            </a:r>
            <a:r>
              <a:rPr b="1" lang="en">
                <a:latin typeface="Roboto Mono"/>
                <a:ea typeface="Roboto Mono"/>
                <a:cs typeface="Roboto Mono"/>
                <a:sym typeface="Roboto Mono"/>
              </a:rPr>
              <a:t>s</a:t>
            </a:r>
            <a:r>
              <a:rPr b="1" lang="en">
                <a:latin typeface="Roboto Mono"/>
                <a:ea typeface="Roboto Mono"/>
                <a:cs typeface="Roboto Mono"/>
                <a:sym typeface="Roboto Mono"/>
              </a:rPr>
              <a:t>udo firewall-cmd --list-all-zones</a:t>
            </a:r>
            <a:endParaRPr b="1">
              <a:latin typeface="Roboto Mono"/>
              <a:ea typeface="Roboto Mono"/>
              <a:cs typeface="Roboto Mono"/>
              <a:sym typeface="Roboto Mono"/>
            </a:endParaRPr>
          </a:p>
          <a:p>
            <a:pPr indent="0" lvl="0" marL="0" rtl="0" algn="l">
              <a:spcBef>
                <a:spcPts val="800"/>
              </a:spcBef>
              <a:spcAft>
                <a:spcPts val="0"/>
              </a:spcAft>
              <a:buNone/>
            </a:pPr>
            <a:r>
              <a:t/>
            </a:r>
            <a:endParaRPr sz="600"/>
          </a:p>
          <a:p>
            <a:pPr indent="0" lvl="0" marL="0" rtl="0" algn="l">
              <a:spcBef>
                <a:spcPts val="800"/>
              </a:spcBef>
              <a:spcAft>
                <a:spcPts val="0"/>
              </a:spcAft>
              <a:buNone/>
            </a:pPr>
            <a:r>
              <a:rPr lang="en"/>
              <a:t>Assign an interface to a zone : </a:t>
            </a:r>
            <a:r>
              <a:rPr b="1" lang="en" sz="1300">
                <a:latin typeface="Roboto Mono"/>
                <a:ea typeface="Roboto Mono"/>
                <a:cs typeface="Roboto Mono"/>
                <a:sym typeface="Roboto Mono"/>
              </a:rPr>
              <a:t>s</a:t>
            </a:r>
            <a:r>
              <a:rPr b="1" lang="en" sz="1300">
                <a:latin typeface="Roboto Mono"/>
                <a:ea typeface="Roboto Mono"/>
                <a:cs typeface="Roboto Mono"/>
                <a:sym typeface="Roboto Mono"/>
              </a:rPr>
              <a:t>udo firewall-cmd --zone=&lt;ZONE&gt; --change-interface=eth1</a:t>
            </a:r>
            <a:endParaRPr b="1" sz="1300">
              <a:latin typeface="Roboto Mono"/>
              <a:ea typeface="Roboto Mono"/>
              <a:cs typeface="Roboto Mono"/>
              <a:sym typeface="Roboto Mono"/>
            </a:endParaRPr>
          </a:p>
          <a:p>
            <a:pPr indent="0" lvl="0" marL="0" rtl="0" algn="l">
              <a:spcBef>
                <a:spcPts val="800"/>
              </a:spcBef>
              <a:spcAft>
                <a:spcPts val="0"/>
              </a:spcAft>
              <a:buNone/>
            </a:pPr>
            <a:r>
              <a:t/>
            </a:r>
            <a:endParaRPr b="1" sz="600"/>
          </a:p>
          <a:p>
            <a:pPr indent="0" lvl="0" marL="0" rtl="0" algn="l">
              <a:spcBef>
                <a:spcPts val="800"/>
              </a:spcBef>
              <a:spcAft>
                <a:spcPts val="0"/>
              </a:spcAft>
              <a:buNone/>
            </a:pPr>
            <a:r>
              <a:rPr lang="en"/>
              <a:t>List all service: </a:t>
            </a:r>
            <a:r>
              <a:rPr b="1" lang="en">
                <a:latin typeface="Roboto Mono"/>
                <a:ea typeface="Roboto Mono"/>
                <a:cs typeface="Roboto Mono"/>
                <a:sym typeface="Roboto Mono"/>
              </a:rPr>
              <a:t>s</a:t>
            </a:r>
            <a:r>
              <a:rPr b="1" lang="en">
                <a:latin typeface="Roboto Mono"/>
                <a:ea typeface="Roboto Mono"/>
                <a:cs typeface="Roboto Mono"/>
                <a:sym typeface="Roboto Mono"/>
              </a:rPr>
              <a:t>udo firewall-cmd --get-services</a:t>
            </a:r>
            <a:endParaRPr b="1">
              <a:latin typeface="Roboto Mono"/>
              <a:ea typeface="Roboto Mono"/>
              <a:cs typeface="Roboto Mono"/>
              <a:sym typeface="Roboto Mono"/>
            </a:endParaRPr>
          </a:p>
          <a:p>
            <a:pPr indent="0" lvl="0" marL="0" rtl="0" algn="l">
              <a:spcBef>
                <a:spcPts val="800"/>
              </a:spcBef>
              <a:spcAft>
                <a:spcPts val="0"/>
              </a:spcAft>
              <a:buNone/>
            </a:pPr>
            <a:r>
              <a:t/>
            </a:r>
            <a:endParaRPr sz="600"/>
          </a:p>
          <a:p>
            <a:pPr indent="0" lvl="0" marL="0" rtl="0" algn="l">
              <a:spcBef>
                <a:spcPts val="800"/>
              </a:spcBef>
              <a:spcAft>
                <a:spcPts val="0"/>
              </a:spcAft>
              <a:buNone/>
            </a:pPr>
            <a:r>
              <a:rPr lang="en"/>
              <a:t>List all active rules in a zone: </a:t>
            </a:r>
            <a:r>
              <a:rPr b="1" lang="en">
                <a:latin typeface="Roboto Mono"/>
                <a:ea typeface="Roboto Mono"/>
                <a:cs typeface="Roboto Mono"/>
                <a:sym typeface="Roboto Mono"/>
              </a:rPr>
              <a:t>s</a:t>
            </a:r>
            <a:r>
              <a:rPr b="1" lang="en">
                <a:latin typeface="Roboto Mono"/>
                <a:ea typeface="Roboto Mono"/>
                <a:cs typeface="Roboto Mono"/>
                <a:sym typeface="Roboto Mono"/>
              </a:rPr>
              <a:t>udo firewall-cmd --zone=&lt;ZONE&gt; --list-all</a:t>
            </a:r>
            <a:endParaRPr b="1">
              <a:latin typeface="Roboto Mono"/>
              <a:ea typeface="Roboto Mono"/>
              <a:cs typeface="Roboto Mono"/>
              <a:sym typeface="Roboto Mono"/>
            </a:endParaRPr>
          </a:p>
          <a:p>
            <a:pPr indent="0" lvl="0" marL="0" rtl="0" algn="l">
              <a:spcBef>
                <a:spcPts val="800"/>
              </a:spcBef>
              <a:spcAft>
                <a:spcPts val="0"/>
              </a:spcAft>
              <a:buNone/>
            </a:pPr>
            <a:r>
              <a:t/>
            </a:r>
            <a:endParaRPr b="1">
              <a:latin typeface="Roboto Mono"/>
              <a:ea typeface="Roboto Mono"/>
              <a:cs typeface="Roboto Mono"/>
              <a:sym typeface="Roboto Mono"/>
            </a:endParaRPr>
          </a:p>
          <a:p>
            <a:pPr indent="0" lvl="0" marL="0" rtl="0" algn="l">
              <a:spcBef>
                <a:spcPts val="800"/>
              </a:spcBef>
              <a:spcAft>
                <a:spcPts val="0"/>
              </a:spcAft>
              <a:buNone/>
            </a:pPr>
            <a:r>
              <a:rPr lang="en"/>
              <a:t>Set a rule with a command like: </a:t>
            </a:r>
            <a:endParaRPr/>
          </a:p>
          <a:p>
            <a:pPr indent="0" lvl="0" marL="0" rtl="0" algn="l">
              <a:spcBef>
                <a:spcPts val="800"/>
              </a:spcBef>
              <a:spcAft>
                <a:spcPts val="0"/>
              </a:spcAft>
              <a:buNone/>
            </a:pPr>
            <a:r>
              <a:rPr lang="en">
                <a:latin typeface="Roboto Mono"/>
                <a:ea typeface="Roboto Mono"/>
                <a:cs typeface="Roboto Mono"/>
                <a:sym typeface="Roboto Mono"/>
              </a:rPr>
              <a:t>s</a:t>
            </a:r>
            <a:r>
              <a:rPr lang="en">
                <a:latin typeface="Roboto Mono"/>
                <a:ea typeface="Roboto Mono"/>
                <a:cs typeface="Roboto Mono"/>
                <a:sym typeface="Roboto Mono"/>
              </a:rPr>
              <a:t>udo firewall-cmd --zone=work --add-rich-rule=’rule family=”ipv4” source address=”10.10.10.10” reject</a:t>
            </a:r>
            <a:endParaRPr>
              <a:latin typeface="Roboto Mono"/>
              <a:ea typeface="Roboto Mono"/>
              <a:cs typeface="Roboto Mono"/>
              <a:sym typeface="Roboto Mono"/>
            </a:endParaRPr>
          </a:p>
          <a:p>
            <a:pPr indent="-317500" lvl="0" marL="457200" rtl="0" algn="l">
              <a:spcBef>
                <a:spcPts val="800"/>
              </a:spcBef>
              <a:spcAft>
                <a:spcPts val="0"/>
              </a:spcAft>
              <a:buSzPts val="1400"/>
              <a:buChar char="●"/>
            </a:pPr>
            <a:r>
              <a:rPr lang="en"/>
              <a:t>This rule blocks all traffic from 10.10.10.10 in the work zone. </a:t>
            </a:r>
            <a:endParaRPr/>
          </a:p>
          <a:p>
            <a:pPr indent="0" lvl="0" marL="0" rtl="0" algn="l">
              <a:spcBef>
                <a:spcPts val="800"/>
              </a:spcBef>
              <a:spcAft>
                <a:spcPts val="8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a:t>
            </a:r>
            <a:r>
              <a:rPr lang="en"/>
              <a:t> Minutes</a:t>
            </a:r>
            <a:endParaRPr/>
          </a:p>
        </p:txBody>
      </p:sp>
      <p:sp>
        <p:nvSpPr>
          <p:cNvPr id="1396" name="Google Shape;139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7" name="Google Shape;1397;p9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Configuring firewalld</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24292E"/>
                </a:solidFill>
                <a:latin typeface="Roboto Light"/>
                <a:ea typeface="Roboto Light"/>
                <a:cs typeface="Roboto Light"/>
                <a:sym typeface="Roboto Light"/>
              </a:rPr>
              <a:t>In this activity, you will continue to act as a system administrator tasked with updating a firewall to implement different rules for different zones.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24292E"/>
              </a:solidFill>
              <a:latin typeface="Roboto Light"/>
              <a:ea typeface="Roboto Light"/>
              <a:cs typeface="Roboto Light"/>
              <a:sym typeface="Roboto Light"/>
            </a:endParaRPr>
          </a:p>
          <a:p>
            <a:pPr indent="0" lvl="0" marL="0" rtl="0" algn="l">
              <a:spcBef>
                <a:spcPts val="0"/>
              </a:spcBef>
              <a:spcAft>
                <a:spcPts val="0"/>
              </a:spcAft>
              <a:buNone/>
            </a:pPr>
            <a:r>
              <a:rPr lang="en">
                <a:solidFill>
                  <a:srgbClr val="24292E"/>
                </a:solidFill>
              </a:rPr>
              <a:t>Instructions sent via Slack.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and Professional Application</a:t>
            </a:r>
            <a:endParaRPr/>
          </a:p>
        </p:txBody>
      </p:sp>
      <p:sp>
        <p:nvSpPr>
          <p:cNvPr id="1048" name="Google Shape;1048;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ability to read and write firewall rules is expected for the following cyber professions: </a:t>
            </a:r>
            <a:endParaRPr/>
          </a:p>
        </p:txBody>
      </p:sp>
      <p:sp>
        <p:nvSpPr>
          <p:cNvPr id="1049" name="Google Shape;1049;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0" name="Google Shape;1050;p5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Help Desk / IT Specialists</a:t>
            </a:r>
            <a:endParaRPr sz="1800">
              <a:latin typeface="Roboto Light"/>
              <a:ea typeface="Roboto Light"/>
              <a:cs typeface="Roboto Light"/>
              <a:sym typeface="Roboto Light"/>
            </a:endParaRPr>
          </a:p>
        </p:txBody>
      </p:sp>
      <p:sp>
        <p:nvSpPr>
          <p:cNvPr id="1051" name="Google Shape;1051;p5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System / Network Administrators</a:t>
            </a:r>
            <a:endParaRPr sz="1800">
              <a:latin typeface="Roboto Light"/>
              <a:ea typeface="Roboto Light"/>
              <a:cs typeface="Roboto Light"/>
              <a:sym typeface="Roboto Light"/>
            </a:endParaRPr>
          </a:p>
        </p:txBody>
      </p:sp>
      <p:sp>
        <p:nvSpPr>
          <p:cNvPr id="1052" name="Google Shape;1052;p5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SOC Analysts</a:t>
            </a:r>
            <a:endParaRPr sz="1800">
              <a:latin typeface="Roboto Light"/>
              <a:ea typeface="Roboto Light"/>
              <a:cs typeface="Roboto Light"/>
              <a:sym typeface="Roboto Light"/>
            </a:endParaRPr>
          </a:p>
        </p:txBody>
      </p:sp>
      <p:sp>
        <p:nvSpPr>
          <p:cNvPr id="1053" name="Google Shape;1053;p56"/>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Penetration Tester</a:t>
            </a:r>
            <a:endParaRPr sz="1800">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3" name="Google Shape;1403;p92"/>
          <p:cNvSpPr txBox="1"/>
          <p:nvPr/>
        </p:nvSpPr>
        <p:spPr>
          <a:xfrm>
            <a:off x="2503050" y="3540350"/>
            <a:ext cx="3991200" cy="57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990000"/>
                </a:solidFill>
                <a:latin typeface="Roboto Mono"/>
                <a:ea typeface="Roboto Mono"/>
                <a:cs typeface="Roboto Mono"/>
                <a:sym typeface="Roboto Mono"/>
              </a:rPr>
              <a:t>f</a:t>
            </a:r>
            <a:r>
              <a:rPr lang="en" sz="1600">
                <a:solidFill>
                  <a:srgbClr val="990000"/>
                </a:solidFill>
                <a:latin typeface="Roboto Mono"/>
                <a:ea typeface="Roboto Mono"/>
                <a:cs typeface="Roboto Mono"/>
                <a:sym typeface="Roboto Mono"/>
              </a:rPr>
              <a:t>irewalld </a:t>
            </a:r>
            <a:endParaRPr sz="1600">
              <a:solidFill>
                <a:srgbClr val="990000"/>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Professional Application</a:t>
            </a:r>
            <a:endParaRPr/>
          </a:p>
        </p:txBody>
      </p:sp>
      <p:sp>
        <p:nvSpPr>
          <p:cNvPr id="1409" name="Google Shape;1409;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review some of the professionals roles that are relevant to today’s lesson. </a:t>
            </a:r>
            <a:endParaRPr/>
          </a:p>
        </p:txBody>
      </p:sp>
      <p:sp>
        <p:nvSpPr>
          <p:cNvPr id="1410" name="Google Shape;141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1" name="Google Shape;1411;p9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Help Desk / IT Specialists</a:t>
            </a:r>
            <a:endParaRPr sz="1800">
              <a:latin typeface="Roboto Light"/>
              <a:ea typeface="Roboto Light"/>
              <a:cs typeface="Roboto Light"/>
              <a:sym typeface="Roboto Light"/>
            </a:endParaRPr>
          </a:p>
        </p:txBody>
      </p:sp>
      <p:sp>
        <p:nvSpPr>
          <p:cNvPr id="1412" name="Google Shape;1412;p9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System / Network Administrators</a:t>
            </a:r>
            <a:endParaRPr sz="1800">
              <a:latin typeface="Roboto Light"/>
              <a:ea typeface="Roboto Light"/>
              <a:cs typeface="Roboto Light"/>
              <a:sym typeface="Roboto Light"/>
            </a:endParaRPr>
          </a:p>
        </p:txBody>
      </p:sp>
      <p:sp>
        <p:nvSpPr>
          <p:cNvPr id="1413" name="Google Shape;1413;p9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SOC Analysts</a:t>
            </a:r>
            <a:endParaRPr sz="1800">
              <a:latin typeface="Roboto Light"/>
              <a:ea typeface="Roboto Light"/>
              <a:cs typeface="Roboto Light"/>
              <a:sym typeface="Roboto Light"/>
            </a:endParaRPr>
          </a:p>
        </p:txBody>
      </p:sp>
      <p:sp>
        <p:nvSpPr>
          <p:cNvPr id="1414" name="Google Shape;1414;p9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Penetration Tester</a:t>
            </a:r>
            <a:endParaRPr sz="18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420" name="Google Shape;1420;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421" name="Google Shape;1421;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2" name="Google Shape;1422;p9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30200" lvl="0" marL="457200" rtl="0" algn="l">
              <a:lnSpc>
                <a:spcPct val="200000"/>
              </a:lnSpc>
              <a:spcBef>
                <a:spcPts val="300"/>
              </a:spcBef>
              <a:spcAft>
                <a:spcPts val="0"/>
              </a:spcAft>
              <a:buClr>
                <a:srgbClr val="24292E"/>
              </a:buClr>
              <a:buSzPts val="1600"/>
              <a:buChar char="☐"/>
            </a:pPr>
            <a:r>
              <a:rPr lang="en" sz="1600">
                <a:solidFill>
                  <a:srgbClr val="24292E"/>
                </a:solidFill>
              </a:rPr>
              <a:t>Explain the relationship between ports and services.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Describe how open ports contribute to a machine’s attack surface.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Explain how firewalls can be used to protect a machine’s open ports. </a:t>
            </a:r>
            <a:endParaRPr sz="1600">
              <a:solidFill>
                <a:srgbClr val="24292E"/>
              </a:solidFill>
            </a:endParaRPr>
          </a:p>
          <a:p>
            <a:pPr indent="-330200" lvl="0" marL="457200" rtl="0" algn="l">
              <a:lnSpc>
                <a:spcPct val="200000"/>
              </a:lnSpc>
              <a:spcBef>
                <a:spcPts val="0"/>
              </a:spcBef>
              <a:spcAft>
                <a:spcPts val="0"/>
              </a:spcAft>
              <a:buClr>
                <a:srgbClr val="24292E"/>
              </a:buClr>
              <a:buSzPts val="1600"/>
              <a:buChar char="☐"/>
            </a:pPr>
            <a:r>
              <a:rPr lang="en" sz="1600">
                <a:solidFill>
                  <a:srgbClr val="24292E"/>
                </a:solidFill>
              </a:rPr>
              <a:t>Develop and implement firewall policies with UFW and </a:t>
            </a:r>
            <a:r>
              <a:rPr lang="en" sz="1600">
                <a:solidFill>
                  <a:srgbClr val="24292E"/>
                </a:solidFill>
                <a:latin typeface="Roboto Mono"/>
                <a:ea typeface="Roboto Mono"/>
                <a:cs typeface="Roboto Mono"/>
                <a:sym typeface="Roboto Mono"/>
              </a:rPr>
              <a:t>firewalld</a:t>
            </a:r>
            <a:r>
              <a:rPr lang="en" sz="1600">
                <a:solidFill>
                  <a:srgbClr val="24292E"/>
                </a:solidFill>
              </a:rPr>
              <a:t>. </a:t>
            </a:r>
            <a:endParaRPr sz="1600">
              <a:solidFill>
                <a:srgbClr val="24292E"/>
              </a:solidFill>
            </a:endParaRPr>
          </a:p>
          <a:p>
            <a:pPr indent="0" lvl="0" marL="0" rtl="0" algn="l">
              <a:spcBef>
                <a:spcPts val="1200"/>
              </a:spcBef>
              <a:spcAft>
                <a:spcPts val="800"/>
              </a:spcAft>
              <a:buNone/>
            </a:pPr>
            <a:r>
              <a:t/>
            </a:r>
            <a:endParaRPr/>
          </a:p>
        </p:txBody>
      </p:sp>
      <p:sp>
        <p:nvSpPr>
          <p:cNvPr id="1423" name="Google Shape;1423;p94"/>
          <p:cNvSpPr/>
          <p:nvPr/>
        </p:nvSpPr>
        <p:spPr>
          <a:xfrm>
            <a:off x="513375" y="13578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4"/>
          <p:cNvSpPr/>
          <p:nvPr/>
        </p:nvSpPr>
        <p:spPr>
          <a:xfrm>
            <a:off x="513375" y="18084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4"/>
          <p:cNvSpPr/>
          <p:nvPr/>
        </p:nvSpPr>
        <p:spPr>
          <a:xfrm>
            <a:off x="513375" y="23122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4"/>
          <p:cNvSpPr/>
          <p:nvPr/>
        </p:nvSpPr>
        <p:spPr>
          <a:xfrm>
            <a:off x="513375" y="28160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Professional Application</a:t>
            </a:r>
            <a:endParaRPr/>
          </a:p>
        </p:txBody>
      </p:sp>
      <p:sp>
        <p:nvSpPr>
          <p:cNvPr id="1059" name="Google Shape;1059;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Help Desk / IT Specialist</a:t>
            </a:r>
            <a:endParaRPr b="1"/>
          </a:p>
        </p:txBody>
      </p:sp>
      <p:sp>
        <p:nvSpPr>
          <p:cNvPr id="1060" name="Google Shape;1060;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1" name="Google Shape;1061;p5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Entry-level IT roles focus more on troubleshooting user issues than implementing network controls. However, being able to determine if and how firewalls affect user traffic can help when troubleshooting issues like: </a:t>
            </a:r>
            <a:endParaRPr sz="1600"/>
          </a:p>
          <a:p>
            <a:pPr indent="-330200" lvl="0" marL="457200" rtl="0" algn="l">
              <a:lnSpc>
                <a:spcPct val="115000"/>
              </a:lnSpc>
              <a:spcBef>
                <a:spcPts val="800"/>
              </a:spcBef>
              <a:spcAft>
                <a:spcPts val="0"/>
              </a:spcAft>
              <a:buSzPts val="1600"/>
              <a:buChar char="●"/>
            </a:pPr>
            <a:r>
              <a:rPr lang="en" sz="1600"/>
              <a:t>a slow connection </a:t>
            </a:r>
            <a:endParaRPr sz="1600"/>
          </a:p>
          <a:p>
            <a:pPr indent="-330200" lvl="0" marL="457200" rtl="0" algn="l">
              <a:lnSpc>
                <a:spcPct val="115000"/>
              </a:lnSpc>
              <a:spcBef>
                <a:spcPts val="0"/>
              </a:spcBef>
              <a:spcAft>
                <a:spcPts val="0"/>
              </a:spcAft>
              <a:buSzPts val="1600"/>
              <a:buChar char="●"/>
            </a:pPr>
            <a:r>
              <a:rPr lang="en" sz="1600"/>
              <a:t>an unexpected lack of a connection </a:t>
            </a:r>
            <a:endParaRPr sz="1600"/>
          </a:p>
          <a:p>
            <a:pPr indent="-330200" lvl="0" marL="457200" rtl="0" algn="l">
              <a:lnSpc>
                <a:spcPct val="115000"/>
              </a:lnSpc>
              <a:spcBef>
                <a:spcPts val="0"/>
              </a:spcBef>
              <a:spcAft>
                <a:spcPts val="0"/>
              </a:spcAft>
              <a:buSzPts val="1600"/>
              <a:buChar char="●"/>
            </a:pPr>
            <a:r>
              <a:rPr lang="en" sz="1600"/>
              <a:t>broken networked applications  such as Skype or Facebook Messenger</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Professional Application</a:t>
            </a:r>
            <a:endParaRPr/>
          </a:p>
        </p:txBody>
      </p:sp>
      <p:sp>
        <p:nvSpPr>
          <p:cNvPr id="1067" name="Google Shape;1067;p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System/Network Administrator</a:t>
            </a:r>
            <a:endParaRPr b="1"/>
          </a:p>
        </p:txBody>
      </p:sp>
      <p:sp>
        <p:nvSpPr>
          <p:cNvPr id="1068" name="Google Shape;1068;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9" name="Google Shape;1069;p5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t>System and Network Administrators are usually in charge of determining who should be allowed to access which devices on the network. </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People in these roles must be able to develop firewall policies by determining which ports to open and which to close. </a:t>
            </a:r>
            <a:endParaRPr sz="1800"/>
          </a:p>
          <a:p>
            <a:pPr indent="0" lvl="0" marL="0" rtl="0" algn="l">
              <a:lnSpc>
                <a:spcPct val="115000"/>
              </a:lnSpc>
              <a:spcBef>
                <a:spcPts val="300"/>
              </a:spcBef>
              <a:spcAft>
                <a:spcPts val="0"/>
              </a:spcAft>
              <a:buNone/>
            </a:pPr>
            <a:r>
              <a:t/>
            </a:r>
            <a:endParaRPr sz="1800"/>
          </a:p>
          <a:p>
            <a:pPr indent="0" lvl="0" marL="0" rtl="0" algn="l">
              <a:lnSpc>
                <a:spcPct val="115000"/>
              </a:lnSpc>
              <a:spcBef>
                <a:spcPts val="300"/>
              </a:spcBef>
              <a:spcAft>
                <a:spcPts val="0"/>
              </a:spcAft>
              <a:buNone/>
            </a:pPr>
            <a:r>
              <a:rPr lang="en" sz="1800"/>
              <a:t>They must also be able to implement these policies, using tools </a:t>
            </a:r>
            <a:r>
              <a:rPr lang="en" sz="1800">
                <a:latin typeface="Roboto Mono"/>
                <a:ea typeface="Roboto Mono"/>
                <a:cs typeface="Roboto Mono"/>
                <a:sym typeface="Roboto Mono"/>
              </a:rPr>
              <a:t>ufw</a:t>
            </a:r>
            <a:r>
              <a:rPr lang="en" sz="1800"/>
              <a:t> or </a:t>
            </a:r>
            <a:r>
              <a:rPr lang="en" sz="1800">
                <a:latin typeface="Roboto Mono"/>
                <a:ea typeface="Roboto Mono"/>
                <a:cs typeface="Roboto Mono"/>
                <a:sym typeface="Roboto Mono"/>
              </a:rPr>
              <a:t>firewalld</a:t>
            </a:r>
            <a:r>
              <a:rPr lang="en" sz="1800"/>
              <a: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Professional Application</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SOC Analyst</a:t>
            </a:r>
            <a:endParaRPr b="1"/>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7" name="Google Shape;1077;p5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a:t>While SOC Analysts don't develop or implement firewall rules as a primary responsibility, they must be able to understand how firewalls on the network filter incoming and outgoing packets in order to accurately interpret the traffic logs they monitor for incidents. </a:t>
            </a:r>
            <a:endParaRPr/>
          </a:p>
          <a:p>
            <a:pPr indent="0" lvl="0" marL="0" rtl="0" algn="l">
              <a:lnSpc>
                <a:spcPct val="115000"/>
              </a:lnSpc>
              <a:spcBef>
                <a:spcPts val="300"/>
              </a:spcBef>
              <a:spcAft>
                <a:spcPts val="0"/>
              </a:spcAft>
              <a:buNone/>
            </a:pPr>
            <a:r>
              <a:t/>
            </a:r>
            <a:endParaRPr/>
          </a:p>
          <a:p>
            <a:pPr indent="0" lvl="0" marL="0" rtl="0" algn="l">
              <a:lnSpc>
                <a:spcPct val="115000"/>
              </a:lnSpc>
              <a:spcBef>
                <a:spcPts val="300"/>
              </a:spcBef>
              <a:spcAft>
                <a:spcPts val="0"/>
              </a:spcAft>
              <a:buNone/>
            </a:pPr>
            <a:r>
              <a:rPr lang="en"/>
              <a:t>Without this knowledge, they wouldn't be able to identify abnormal network traffic as readily. </a:t>
            </a:r>
            <a:endParaRPr/>
          </a:p>
          <a:p>
            <a:pPr indent="0" lvl="0" marL="0" rtl="0" algn="l">
              <a:lnSpc>
                <a:spcPct val="115000"/>
              </a:lnSpc>
              <a:spcBef>
                <a:spcPts val="300"/>
              </a:spcBef>
              <a:spcAft>
                <a:spcPts val="0"/>
              </a:spcAft>
              <a:buNone/>
            </a:pPr>
            <a:r>
              <a:t/>
            </a:r>
            <a:endParaRPr/>
          </a:p>
          <a:p>
            <a:pPr indent="0" lvl="0" marL="0" rtl="0" algn="l">
              <a:lnSpc>
                <a:spcPct val="115000"/>
              </a:lnSpc>
              <a:spcBef>
                <a:spcPts val="300"/>
              </a:spcBef>
              <a:spcAft>
                <a:spcPts val="0"/>
              </a:spcAft>
              <a:buNone/>
            </a:pPr>
            <a:r>
              <a:rPr lang="en"/>
              <a:t>It also enables them to direct IT personnel as to how to modify their firewall policies to mitigate future attacks, in the event a particular firewall policy is found to be ineffective in practice.</a:t>
            </a:r>
            <a:endParaRPr/>
          </a:p>
          <a:p>
            <a:pPr indent="0" lvl="0" marL="0" rtl="0" algn="l">
              <a:lnSpc>
                <a:spcPct val="115000"/>
              </a:lnSpc>
              <a:spcBef>
                <a:spcPts val="300"/>
              </a:spcBef>
              <a:spcAft>
                <a:spcPts val="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Professional Application</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Penetration Tester</a:t>
            </a:r>
            <a:endParaRPr b="1"/>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5" name="Google Shape;1085;p6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600"/>
              <a:t>Penetration Testers also do not usually implement firewall rules themselves. </a:t>
            </a:r>
            <a:endParaRPr sz="1600"/>
          </a:p>
          <a:p>
            <a:pPr indent="0" lvl="0" marL="0" rtl="0" algn="l">
              <a:lnSpc>
                <a:spcPct val="115000"/>
              </a:lnSpc>
              <a:spcBef>
                <a:spcPts val="300"/>
              </a:spcBef>
              <a:spcAft>
                <a:spcPts val="0"/>
              </a:spcAft>
              <a:buNone/>
            </a:pPr>
            <a:r>
              <a:t/>
            </a:r>
            <a:endParaRPr sz="1600"/>
          </a:p>
          <a:p>
            <a:pPr indent="0" lvl="0" marL="0" rtl="0" algn="l">
              <a:lnSpc>
                <a:spcPct val="114000"/>
              </a:lnSpc>
              <a:spcBef>
                <a:spcPts val="300"/>
              </a:spcBef>
              <a:spcAft>
                <a:spcPts val="0"/>
              </a:spcAft>
              <a:buNone/>
            </a:pPr>
            <a:r>
              <a:rPr lang="en" sz="1600"/>
              <a:t>However, launching a successful attack against a network requires that they are able to determine whether a firewall sit between them and their target. </a:t>
            </a:r>
            <a:endParaRPr sz="1600"/>
          </a:p>
          <a:p>
            <a:pPr indent="-330200" lvl="0" marL="457200" rtl="0" algn="l">
              <a:lnSpc>
                <a:spcPct val="114000"/>
              </a:lnSpc>
              <a:spcBef>
                <a:spcPts val="1200"/>
              </a:spcBef>
              <a:spcAft>
                <a:spcPts val="0"/>
              </a:spcAft>
              <a:buSzPts val="1600"/>
              <a:buChar char="●"/>
            </a:pPr>
            <a:r>
              <a:rPr lang="en" sz="1600"/>
              <a:t>If so, they must deduce which rules are enabled base on the results of their probing. </a:t>
            </a:r>
            <a:endParaRPr sz="1600"/>
          </a:p>
          <a:p>
            <a:pPr indent="-330200" lvl="0" marL="457200" rtl="0" algn="l">
              <a:lnSpc>
                <a:spcPct val="114000"/>
              </a:lnSpc>
              <a:spcBef>
                <a:spcPts val="1200"/>
              </a:spcBef>
              <a:spcAft>
                <a:spcPts val="0"/>
              </a:spcAft>
              <a:buSzPts val="1600"/>
              <a:buChar char="●"/>
            </a:pPr>
            <a:r>
              <a:rPr lang="en" sz="1600"/>
              <a:t>Therefore, they can determine ways to identify ways to bypass the firewall and continue with their attack. </a:t>
            </a:r>
            <a:endParaRPr sz="1600"/>
          </a:p>
          <a:p>
            <a:pPr indent="0" lvl="0" marL="0" rtl="0" algn="l">
              <a:lnSpc>
                <a:spcPct val="115000"/>
              </a:lnSpc>
              <a:spcBef>
                <a:spcPts val="1200"/>
              </a:spcBef>
              <a:spcAft>
                <a:spcPts val="0"/>
              </a:spcAft>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Ports, Services and Firewalls</a:t>
            </a:r>
            <a:endParaRPr/>
          </a:p>
        </p:txBody>
      </p:sp>
      <p:sp>
        <p:nvSpPr>
          <p:cNvPr id="1091" name="Google Shape;1091;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